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2"/>
  </p:notesMasterIdLst>
  <p:sldIdLst>
    <p:sldId id="256" r:id="rId2"/>
    <p:sldId id="276" r:id="rId3"/>
    <p:sldId id="272" r:id="rId4"/>
    <p:sldId id="257" r:id="rId5"/>
    <p:sldId id="261" r:id="rId6"/>
    <p:sldId id="262" r:id="rId7"/>
    <p:sldId id="259" r:id="rId8"/>
    <p:sldId id="277" r:id="rId9"/>
    <p:sldId id="263" r:id="rId10"/>
    <p:sldId id="264" r:id="rId11"/>
    <p:sldId id="265" r:id="rId12"/>
    <p:sldId id="273" r:id="rId13"/>
    <p:sldId id="266" r:id="rId14"/>
    <p:sldId id="267" r:id="rId15"/>
    <p:sldId id="268" r:id="rId16"/>
    <p:sldId id="271" r:id="rId17"/>
    <p:sldId id="258" r:id="rId18"/>
    <p:sldId id="274" r:id="rId19"/>
    <p:sldId id="275" r:id="rId20"/>
    <p:sldId id="260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6940"/>
    <a:srgbClr val="A40000"/>
    <a:srgbClr val="C00000"/>
    <a:srgbClr val="003296"/>
    <a:srgbClr val="007033"/>
    <a:srgbClr val="990099"/>
    <a:srgbClr val="CC0099"/>
    <a:srgbClr val="FE9202"/>
    <a:srgbClr val="6C1A00"/>
    <a:srgbClr val="00AA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1" d="100"/>
          <a:sy n="141" d="100"/>
        </p:scale>
        <p:origin x="666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843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96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1670" y="2008461"/>
            <a:ext cx="6398640" cy="137434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rgbClr val="92D050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70" y="3640685"/>
            <a:ext cx="6398640" cy="610820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xmlns="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730" y="0"/>
            <a:ext cx="8246070" cy="1042857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92D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350110"/>
            <a:ext cx="8246070" cy="3359508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592" y="365226"/>
            <a:ext cx="6252670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92D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7213"/>
            <a:ext cx="6252670" cy="3511061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879" y="0"/>
            <a:ext cx="8076896" cy="1068935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92D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655520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92D05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127917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655520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92D05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127917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555" y="891995"/>
            <a:ext cx="4886560" cy="259598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Overenie </a:t>
            </a:r>
            <a:r>
              <a:rPr lang="sk-SK" dirty="0"/>
              <a:t>d</a:t>
            </a:r>
            <a:r>
              <a:rPr lang="en-US" dirty="0" err="1"/>
              <a:t>okončovacíc</a:t>
            </a:r>
            <a:r>
              <a:rPr lang="sk-SK" dirty="0"/>
              <a:t>h</a:t>
            </a:r>
            <a:r>
              <a:rPr lang="en-US" dirty="0"/>
              <a:t> </a:t>
            </a:r>
            <a:r>
              <a:rPr lang="sk-SK" dirty="0"/>
              <a:t/>
            </a:r>
            <a:br>
              <a:rPr lang="sk-SK" dirty="0"/>
            </a:br>
            <a:r>
              <a:rPr lang="en-US" dirty="0" err="1"/>
              <a:t>rezných</a:t>
            </a:r>
            <a:r>
              <a:rPr lang="en-US" dirty="0"/>
              <a:t> </a:t>
            </a:r>
            <a:r>
              <a:rPr lang="en-US" dirty="0" err="1"/>
              <a:t>podmienok</a:t>
            </a:r>
            <a:r>
              <a:rPr lang="en-US" dirty="0"/>
              <a:t> pre </a:t>
            </a:r>
            <a:r>
              <a:rPr lang="sk-SK" dirty="0"/>
              <a:t/>
            </a:r>
            <a:br>
              <a:rPr lang="sk-SK" dirty="0"/>
            </a:br>
            <a:r>
              <a:rPr lang="en-US" dirty="0" err="1"/>
              <a:t>čelnú</a:t>
            </a:r>
            <a:r>
              <a:rPr lang="en-US" dirty="0"/>
              <a:t> </a:t>
            </a:r>
            <a:r>
              <a:rPr lang="en-US" dirty="0" err="1"/>
              <a:t>valcovú</a:t>
            </a:r>
            <a:r>
              <a:rPr lang="en-US" dirty="0"/>
              <a:t> </a:t>
            </a:r>
            <a:r>
              <a:rPr lang="en-US" dirty="0" err="1"/>
              <a:t>frézu</a:t>
            </a:r>
            <a:r>
              <a:rPr lang="en-US" dirty="0"/>
              <a:t> </a:t>
            </a:r>
            <a:r>
              <a:rPr lang="sk-SK" dirty="0"/>
              <a:t/>
            </a:r>
            <a:br>
              <a:rPr lang="sk-SK" dirty="0"/>
            </a:br>
            <a:r>
              <a:rPr lang="en-US" dirty="0"/>
              <a:t>zo </a:t>
            </a:r>
            <a:r>
              <a:rPr lang="en-US" dirty="0" err="1"/>
              <a:t>strojníckych</a:t>
            </a:r>
            <a:r>
              <a:rPr lang="en-US" dirty="0"/>
              <a:t> </a:t>
            </a:r>
            <a:r>
              <a:rPr lang="en-US" dirty="0" err="1"/>
              <a:t>tabuliek</a:t>
            </a:r>
            <a:r>
              <a:rPr lang="en-US" dirty="0"/>
              <a:t> </a:t>
            </a:r>
            <a:r>
              <a:rPr lang="sk-SK" dirty="0"/>
              <a:t/>
            </a:r>
            <a:br>
              <a:rPr lang="sk-SK" dirty="0"/>
            </a:br>
            <a:r>
              <a:rPr lang="en-US" dirty="0" err="1"/>
              <a:t>na</a:t>
            </a:r>
            <a:r>
              <a:rPr lang="en-US" dirty="0"/>
              <a:t> BF20 </a:t>
            </a:r>
            <a:r>
              <a:rPr lang="en-US" dirty="0" err="1"/>
              <a:t>Vario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555" y="4251505"/>
            <a:ext cx="3512215" cy="610820"/>
          </a:xfrm>
        </p:spPr>
        <p:txBody>
          <a:bodyPr/>
          <a:lstStyle/>
          <a:p>
            <a:r>
              <a:rPr lang="en-US" dirty="0"/>
              <a:t>Michal </a:t>
            </a:r>
            <a:r>
              <a:rPr lang="en-US"/>
              <a:t>Zbudila</a:t>
            </a:r>
            <a:endParaRPr lang="en-US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BFBC9B2F-7C6D-4F3C-9030-DC665376A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6109" y="4404210"/>
            <a:ext cx="535564" cy="65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Nastavenie podmienok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730" y="1221235"/>
            <a:ext cx="8246070" cy="739695"/>
          </a:xfrm>
        </p:spPr>
        <p:txBody>
          <a:bodyPr>
            <a:normAutofit/>
          </a:bodyPr>
          <a:lstStyle/>
          <a:p>
            <a:pPr algn="just"/>
            <a:r>
              <a:rPr lang="sk-SK" sz="1900" dirty="0"/>
              <a:t>Napolohovanie a upnutie zveráku na polohu, aká vyhovuje, aby sa mohla súčiastka upnúť do roviny a nástroj napolohovať.</a:t>
            </a:r>
          </a:p>
        </p:txBody>
      </p:sp>
      <p:pic>
        <p:nvPicPr>
          <p:cNvPr id="6" name="Obrázek 3" descr="C:\Users\zbudk\OneDrive\Počítač\SOČ obrázky\IMG_20220217_070305981.jpg">
            <a:extLst>
              <a:ext uri="{FF2B5EF4-FFF2-40B4-BE49-F238E27FC236}">
                <a16:creationId xmlns:a16="http://schemas.microsoft.com/office/drawing/2014/main" xmlns="" id="{2F0CA747-3AF4-42A8-99FD-B2864E04743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46617" y="2268043"/>
            <a:ext cx="3016794" cy="233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xmlns="" id="{B21A8C76-5089-4A7D-A51C-E888FFF11A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6109" y="4404210"/>
            <a:ext cx="535564" cy="653570"/>
          </a:xfrm>
          <a:prstGeom prst="rect">
            <a:avLst/>
          </a:prstGeom>
        </p:spPr>
      </p:pic>
      <p:pic>
        <p:nvPicPr>
          <p:cNvPr id="8" name="Obrázek 3" descr="C:\Users\zbudk\OneDrive\Počítač\SOČ obrázky\IMG_20220217_143547273.jpg">
            <a:extLst>
              <a:ext uri="{FF2B5EF4-FFF2-40B4-BE49-F238E27FC236}">
                <a16:creationId xmlns:a16="http://schemas.microsoft.com/office/drawing/2014/main" xmlns="" id="{35AD00A6-3EB6-4DF3-9F13-150C0C9020B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1928808"/>
            <a:ext cx="3500462" cy="30003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7682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Napolohovanie nástroja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730" y="1221235"/>
            <a:ext cx="8246070" cy="1042857"/>
          </a:xfrm>
        </p:spPr>
        <p:txBody>
          <a:bodyPr/>
          <a:lstStyle/>
          <a:p>
            <a:pPr algn="just"/>
            <a:r>
              <a:rPr lang="sk-SK" sz="1900" dirty="0"/>
              <a:t>Nástroj sme museli napolohovať najskôr ručne, aby sme sa dostali z nulového bodu na bod, kde sme mohli už obrábanie zrealizovať. (Tretí obrázok: názorná ukážka už spusteného programu)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Obrázek 3" descr="E:\Michal\Remote nastavenie snímka.PNG">
            <a:extLst>
              <a:ext uri="{FF2B5EF4-FFF2-40B4-BE49-F238E27FC236}">
                <a16:creationId xmlns:a16="http://schemas.microsoft.com/office/drawing/2014/main" xmlns="" id="{93ADBB32-40AD-43E0-982E-A212D9D7934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22" y="2214560"/>
            <a:ext cx="1571636" cy="2786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E:\Michal\Remote nastavenie snímka 2.PNG">
            <a:extLst>
              <a:ext uri="{FF2B5EF4-FFF2-40B4-BE49-F238E27FC236}">
                <a16:creationId xmlns:a16="http://schemas.microsoft.com/office/drawing/2014/main" xmlns="" id="{A391D61F-6C14-4FAC-A23E-CA85339A104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4" y="2214560"/>
            <a:ext cx="1571636" cy="2786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xmlns="" id="{46412A4C-E51A-4CA3-B3C1-EACB6ADF5D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6109" y="4404210"/>
            <a:ext cx="535564" cy="65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07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Upnutie materiálu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k-SK" sz="1900" dirty="0"/>
              <a:t>Upnutie materiálu bolo dôležité upnúť čo najpresnejšie, nakoľko ak by sme materiál </a:t>
            </a:r>
            <a:r>
              <a:rPr lang="sk-SK" sz="1900" dirty="0" err="1"/>
              <a:t>vyosili</a:t>
            </a:r>
            <a:r>
              <a:rPr lang="sk-SK" sz="1900" dirty="0"/>
              <a:t>, drsnosť povrchu by nesúhlasila s požadovanou.</a:t>
            </a:r>
          </a:p>
        </p:txBody>
      </p:sp>
      <p:pic>
        <p:nvPicPr>
          <p:cNvPr id="4" name="Obrázek 4" descr="C:\Users\zbudk\OneDrive\Počítač\SOČ obrázky\IMG_20220217_143353414.jpg">
            <a:extLst>
              <a:ext uri="{FF2B5EF4-FFF2-40B4-BE49-F238E27FC236}">
                <a16:creationId xmlns:a16="http://schemas.microsoft.com/office/drawing/2014/main" xmlns="" id="{F75146E5-5E92-4A9B-A425-338766A0FF1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46" y="2143122"/>
            <a:ext cx="4071966" cy="26432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Nastavenie systému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730" y="1221235"/>
            <a:ext cx="8246070" cy="8924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sk-SK" sz="2000" dirty="0"/>
              <a:t>Po vykonaní všetkých skúšok, upnutia nástroja a upnutia materiálu do zveráku bolo možné pokročiť k zadaniu vypočítaných hodnôt do systému </a:t>
            </a:r>
            <a:r>
              <a:rPr lang="sk-SK" sz="2000" dirty="0" err="1"/>
              <a:t>Remote</a:t>
            </a:r>
            <a:r>
              <a:rPr lang="sk-SK" sz="2000" dirty="0"/>
              <a:t> a spusteniu </a:t>
            </a:r>
            <a:r>
              <a:rPr lang="sk-SK" sz="2000" dirty="0" err="1"/>
              <a:t>vŕtačko-frézovačky</a:t>
            </a:r>
            <a:r>
              <a:rPr lang="sk-SK" sz="2000" dirty="0"/>
              <a:t> BF20 </a:t>
            </a:r>
            <a:r>
              <a:rPr lang="sk-SK" sz="2000" dirty="0" err="1"/>
              <a:t>Vario</a:t>
            </a:r>
            <a:r>
              <a:rPr lang="sk-SK" sz="2000" dirty="0"/>
              <a:t>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Obrázek 4" descr="E:\Michal\Remote snímka 1.PNG">
            <a:extLst>
              <a:ext uri="{FF2B5EF4-FFF2-40B4-BE49-F238E27FC236}">
                <a16:creationId xmlns:a16="http://schemas.microsoft.com/office/drawing/2014/main" xmlns="" id="{C6FC8657-1E64-4D63-BFF0-69C5ECAA0B2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52" y="2143122"/>
            <a:ext cx="2857520" cy="2857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xmlns="" id="{170E53C3-DCFD-4E05-96CF-041137B71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6109" y="4404210"/>
            <a:ext cx="535564" cy="653570"/>
          </a:xfrm>
          <a:prstGeom prst="rect">
            <a:avLst/>
          </a:prstGeom>
        </p:spPr>
      </p:pic>
      <p:pic>
        <p:nvPicPr>
          <p:cNvPr id="2050" name="Picture 2" descr="E:\IMG_20220217_0740128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2143122"/>
            <a:ext cx="2143140" cy="28641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3930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Spustenie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730" y="1221235"/>
            <a:ext cx="8246070" cy="1042857"/>
          </a:xfrm>
        </p:spPr>
        <p:txBody>
          <a:bodyPr>
            <a:noAutofit/>
          </a:bodyPr>
          <a:lstStyle/>
          <a:p>
            <a:pPr algn="just"/>
            <a:r>
              <a:rPr lang="sk-SK" sz="1900" dirty="0"/>
              <a:t>Po napolohovaní nulového bodu sme sa mohli posunúť k zapnutiu programu. </a:t>
            </a:r>
          </a:p>
          <a:p>
            <a:pPr algn="just"/>
            <a:r>
              <a:rPr lang="sk-SK" sz="1900" dirty="0"/>
              <a:t>Zistili sme, že všetko ide podľa našich predstáv, čo znamenalo, že sme mohli postupovať podľa plánu.</a:t>
            </a:r>
          </a:p>
        </p:txBody>
      </p:sp>
      <p:pic>
        <p:nvPicPr>
          <p:cNvPr id="4" name="Obrázek 3" descr="C:\Users\zbudk\OneDrive\Počítač\SOČ obrázky\IMG_20220217_144745771.jpg">
            <a:extLst>
              <a:ext uri="{FF2B5EF4-FFF2-40B4-BE49-F238E27FC236}">
                <a16:creationId xmlns:a16="http://schemas.microsoft.com/office/drawing/2014/main" xmlns="" id="{35C33B9C-0C76-45D4-AF4A-868005044FA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07521" y="2607469"/>
            <a:ext cx="2643206" cy="2000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C:\Users\zbudk\OneDrive\Počítač\SOČ obrázky\IMG_20220217_150003445.jpg">
            <a:extLst>
              <a:ext uri="{FF2B5EF4-FFF2-40B4-BE49-F238E27FC236}">
                <a16:creationId xmlns:a16="http://schemas.microsoft.com/office/drawing/2014/main" xmlns="" id="{6849365D-C7B2-454E-8A3E-D417F50A36B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93603" y="2607468"/>
            <a:ext cx="2643207" cy="2000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xmlns="" id="{D48A3EE3-D99B-4124-BE75-772C815C91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6109" y="4404210"/>
            <a:ext cx="535564" cy="653570"/>
          </a:xfrm>
          <a:prstGeom prst="rect">
            <a:avLst/>
          </a:prstGeom>
        </p:spPr>
      </p:pic>
      <p:pic>
        <p:nvPicPr>
          <p:cNvPr id="3074" name="Picture 2" descr="E:\IMG_20220217_1521537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5343" y="2285998"/>
            <a:ext cx="1977831" cy="26432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4469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55" y="0"/>
            <a:ext cx="8246070" cy="1042857"/>
          </a:xfrm>
        </p:spPr>
        <p:txBody>
          <a:bodyPr>
            <a:normAutofit fontScale="90000"/>
          </a:bodyPr>
          <a:lstStyle/>
          <a:p>
            <a:r>
              <a:rPr lang="sk-SK" dirty="0"/>
              <a:t>Ukončenie programu a pripravenie </a:t>
            </a:r>
            <a:br>
              <a:rPr lang="sk-SK" dirty="0"/>
            </a:br>
            <a:r>
              <a:rPr lang="sk-SK" dirty="0"/>
              <a:t>kontroly</a:t>
            </a:r>
            <a:endParaRPr lang="en-US" dirty="0"/>
          </a:p>
        </p:txBody>
      </p:sp>
      <p:pic>
        <p:nvPicPr>
          <p:cNvPr id="4" name="Obrázek 3" descr="C:\Users\zbudk\OneDrive\Počítač\SOČ obrázky\IMG_20220218_112330603.jpg">
            <a:extLst>
              <a:ext uri="{FF2B5EF4-FFF2-40B4-BE49-F238E27FC236}">
                <a16:creationId xmlns:a16="http://schemas.microsoft.com/office/drawing/2014/main" xmlns="" id="{5E045981-98D6-430E-AB60-693F501EAD9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66074" y="2791594"/>
            <a:ext cx="2527422" cy="1944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C:\Users\zbudk\OneDrive\Počítač\SOČ obrázky\IMG_20220218_112418566.jpg">
            <a:extLst>
              <a:ext uri="{FF2B5EF4-FFF2-40B4-BE49-F238E27FC236}">
                <a16:creationId xmlns:a16="http://schemas.microsoft.com/office/drawing/2014/main" xmlns="" id="{2A39A7A8-1ABE-409C-B929-3743A9820F9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05816" y="2809438"/>
            <a:ext cx="2547078" cy="192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xmlns="" id="{245B6341-5CCA-4B2C-A819-873BCCF92F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6109" y="4404210"/>
            <a:ext cx="535564" cy="653570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357158" y="1214428"/>
            <a:ext cx="8072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Po obrobení všetkých kusov sa fréza musela vypnúť a súčiastky vyčistiť a </a:t>
            </a:r>
            <a:r>
              <a:rPr lang="sk-SK" dirty="0" err="1"/>
              <a:t>odihliť</a:t>
            </a:r>
            <a:r>
              <a:rPr lang="sk-SK" dirty="0"/>
              <a:t> pre kontrolu drsnosti povrchu.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V obrázkoch sú znázornené obrobky po príprave na kontrolu a sú označené drsnosťou </a:t>
            </a:r>
            <a:r>
              <a:rPr lang="sk-SK" dirty="0" err="1"/>
              <a:t>Ra</a:t>
            </a:r>
            <a:r>
              <a:rPr lang="sk-SK" dirty="0"/>
              <a:t> podľa vzoriek drsnosti (</a:t>
            </a:r>
            <a:r>
              <a:rPr lang="sk-SK" dirty="0" err="1"/>
              <a:t>Ra</a:t>
            </a:r>
            <a:r>
              <a:rPr lang="sk-SK" dirty="0"/>
              <a:t> 3,2 a </a:t>
            </a:r>
            <a:r>
              <a:rPr lang="sk-SK" dirty="0" err="1"/>
              <a:t>Ra</a:t>
            </a:r>
            <a:r>
              <a:rPr lang="sk-SK" dirty="0"/>
              <a:t> 6,3).</a:t>
            </a:r>
          </a:p>
        </p:txBody>
      </p:sp>
    </p:spTree>
    <p:extLst>
      <p:ext uri="{BB962C8B-B14F-4D97-AF65-F5344CB8AC3E}">
        <p14:creationId xmlns:p14="http://schemas.microsoft.com/office/powerpoint/2010/main" val="12281566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Kontrola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730" y="1221235"/>
            <a:ext cx="8246070" cy="1832460"/>
          </a:xfrm>
        </p:spPr>
        <p:txBody>
          <a:bodyPr/>
          <a:lstStyle/>
          <a:p>
            <a:r>
              <a:rPr lang="sk-SK" sz="2000" dirty="0"/>
              <a:t>Po ukončení práce a zhotovení dokončovacích plôch na šiestich kusoch sa uskutočnila ich kontrola. </a:t>
            </a:r>
          </a:p>
          <a:p>
            <a:r>
              <a:rPr lang="sk-SK" sz="2000" dirty="0"/>
              <a:t>Vizuálna kontrola mikroskopom na meranie drsnosti povrchu a mechanická kontrola pomocou digitálneho </a:t>
            </a:r>
            <a:r>
              <a:rPr lang="sk-SK" sz="2000" dirty="0" err="1"/>
              <a:t>drsnomeru</a:t>
            </a:r>
            <a:r>
              <a:rPr lang="sk-SK" sz="2000" dirty="0"/>
              <a:t> zapožičaného vo firme LKW </a:t>
            </a:r>
            <a:r>
              <a:rPr lang="sk-SK" sz="2000" dirty="0" err="1"/>
              <a:t>Komponenten</a:t>
            </a:r>
            <a:r>
              <a:rPr lang="sk-SK" sz="2000" dirty="0"/>
              <a:t> </a:t>
            </a:r>
            <a:r>
              <a:rPr lang="sk-SK" sz="2000" dirty="0" err="1"/>
              <a:t>s.r.o</a:t>
            </a:r>
            <a:r>
              <a:rPr lang="sk-SK" sz="2000" dirty="0"/>
              <a:t>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Obrázek 3" descr="C:\Users\zbudk\OneDrive\Počítač\SOČ obrázky\IMG_20220218_114046710.jpg">
            <a:extLst>
              <a:ext uri="{FF2B5EF4-FFF2-40B4-BE49-F238E27FC236}">
                <a16:creationId xmlns:a16="http://schemas.microsoft.com/office/drawing/2014/main" xmlns="" id="{3FF6FE66-6C12-48DC-B2BF-33811160D3C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84240" y="3001243"/>
            <a:ext cx="2444101" cy="1606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ok 1" descr="E:\IMG_20220221_110358572.jpg">
            <a:extLst>
              <a:ext uri="{FF2B5EF4-FFF2-40B4-BE49-F238E27FC236}">
                <a16:creationId xmlns:a16="http://schemas.microsoft.com/office/drawing/2014/main" xmlns="" id="{27BCAA85-5AF8-4729-ABFF-537DABEDCACF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222110" y="2990575"/>
            <a:ext cx="2444103" cy="1606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xmlns="" id="{1685F284-6BD5-49AA-9E92-E68A23A339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6109" y="4404210"/>
            <a:ext cx="535564" cy="65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4278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00034" y="1643056"/>
            <a:ext cx="4040188" cy="479822"/>
          </a:xfrm>
        </p:spPr>
        <p:txBody>
          <a:bodyPr>
            <a:noAutofit/>
          </a:bodyPr>
          <a:lstStyle/>
          <a:p>
            <a:r>
              <a:rPr lang="sk-SK" sz="1600" dirty="0"/>
              <a:t>Vizuálna kontrola drsnosti cez mikroskop na meranie drsnosti povrchov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753515" y="1636824"/>
            <a:ext cx="3780373" cy="492286"/>
          </a:xfrm>
        </p:spPr>
        <p:txBody>
          <a:bodyPr>
            <a:noAutofit/>
          </a:bodyPr>
          <a:lstStyle/>
          <a:p>
            <a:r>
              <a:rPr lang="sk-SK" sz="1600" dirty="0"/>
              <a:t>Kontrolný protokol merania drsnosti digitálnym </a:t>
            </a:r>
            <a:r>
              <a:rPr lang="sk-SK" sz="1600" dirty="0" err="1"/>
              <a:t>drsnomerom</a:t>
            </a:r>
            <a:r>
              <a:rPr lang="sk-SK" sz="1600" dirty="0"/>
              <a:t>.</a:t>
            </a:r>
            <a:endParaRPr lang="en-US" sz="1600" dirty="0"/>
          </a:p>
        </p:txBody>
      </p:sp>
      <p:pic>
        <p:nvPicPr>
          <p:cNvPr id="2" name="Obrázok 1">
            <a:extLst>
              <a:ext uri="{FF2B5EF4-FFF2-40B4-BE49-F238E27FC236}">
                <a16:creationId xmlns:a16="http://schemas.microsoft.com/office/drawing/2014/main" xmlns="" id="{5294403B-8285-47FF-80A2-9F2DA96F87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863" y="2127917"/>
            <a:ext cx="3664920" cy="2721164"/>
          </a:xfrm>
          <a:prstGeom prst="rect">
            <a:avLst/>
          </a:prstGeom>
        </p:spPr>
      </p:pic>
      <p:sp>
        <p:nvSpPr>
          <p:cNvPr id="14" name="Nadpis 13">
            <a:extLst>
              <a:ext uri="{FF2B5EF4-FFF2-40B4-BE49-F238E27FC236}">
                <a16:creationId xmlns:a16="http://schemas.microsoft.com/office/drawing/2014/main" xmlns="" id="{33A2C2B2-E16D-4723-801F-58066689F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944" y="0"/>
            <a:ext cx="8076896" cy="1068935"/>
          </a:xfrm>
        </p:spPr>
        <p:txBody>
          <a:bodyPr/>
          <a:lstStyle/>
          <a:p>
            <a:r>
              <a:rPr lang="sk-SK" dirty="0"/>
              <a:t>Kontrola </a:t>
            </a:r>
            <a:r>
              <a:rPr lang="sk-SK" dirty="0" err="1"/>
              <a:t>Ra</a:t>
            </a:r>
            <a:r>
              <a:rPr lang="sk-SK" dirty="0"/>
              <a:t> 3,2</a:t>
            </a:r>
          </a:p>
        </p:txBody>
      </p:sp>
      <p:pic>
        <p:nvPicPr>
          <p:cNvPr id="15" name="Obrázok 14">
            <a:extLst>
              <a:ext uri="{FF2B5EF4-FFF2-40B4-BE49-F238E27FC236}">
                <a16:creationId xmlns:a16="http://schemas.microsoft.com/office/drawing/2014/main" xmlns="" id="{54BEF4D3-CDC8-4D1C-BDB2-A98A648D97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6109" y="4404210"/>
            <a:ext cx="535564" cy="65357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2285999"/>
            <a:ext cx="342902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Kontrola </a:t>
            </a:r>
            <a:r>
              <a:rPr lang="sk-SK" dirty="0" err="1"/>
              <a:t>Ra</a:t>
            </a:r>
            <a:r>
              <a:rPr lang="sk-SK" dirty="0"/>
              <a:t> 6,3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67544" y="1635646"/>
            <a:ext cx="4040188" cy="479822"/>
          </a:xfrm>
        </p:spPr>
        <p:txBody>
          <a:bodyPr>
            <a:noAutofit/>
          </a:bodyPr>
          <a:lstStyle/>
          <a:p>
            <a:r>
              <a:rPr lang="sk-SK" sz="1600" dirty="0"/>
              <a:t>Vizuálna kontrola drsnosti cez mikroskop na meranie drsnosti povrchov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34681" y="1635646"/>
            <a:ext cx="4041775" cy="479822"/>
          </a:xfrm>
        </p:spPr>
        <p:txBody>
          <a:bodyPr>
            <a:noAutofit/>
          </a:bodyPr>
          <a:lstStyle/>
          <a:p>
            <a:r>
              <a:rPr lang="sk-SK" sz="1600" dirty="0"/>
              <a:t>Kontrolný protokol merania drsnosti digitálnym </a:t>
            </a:r>
            <a:r>
              <a:rPr lang="sk-SK" sz="1600" dirty="0" err="1"/>
              <a:t>drsnomerom</a:t>
            </a:r>
            <a:r>
              <a:rPr lang="sk-SK" sz="1600" dirty="0"/>
              <a:t>.</a:t>
            </a:r>
            <a:endParaRPr lang="en-US" sz="16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2285998"/>
            <a:ext cx="3393250" cy="2262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214560"/>
            <a:ext cx="3143272" cy="2602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Obrázok 3">
            <a:extLst>
              <a:ext uri="{FF2B5EF4-FFF2-40B4-BE49-F238E27FC236}">
                <a16:creationId xmlns:a16="http://schemas.microsoft.com/office/drawing/2014/main" xmlns="" id="{BFBC9B2F-7C6D-4F3C-9030-DC665376A9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6109" y="4404210"/>
            <a:ext cx="535564" cy="65357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Záver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k-SK" sz="2000" dirty="0"/>
              <a:t>Touto prácou som nadobudol nové schopnosti v oblasti technológie obrábania a taktiež v oblasti kontroly drsnosti povrchu nakoľko bola praktická časť zameraná z </a:t>
            </a:r>
            <a:r>
              <a:rPr lang="sk-SK" sz="2000"/>
              <a:t>veľkej časti </a:t>
            </a:r>
            <a:r>
              <a:rPr lang="sk-SK" sz="2000" dirty="0"/>
              <a:t>na kontrolu drsnosti.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629059"/>
            <a:ext cx="2056775" cy="215708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629059"/>
            <a:ext cx="2056775" cy="2162007"/>
          </a:xfrm>
          <a:prstGeom prst="rect">
            <a:avLst/>
          </a:prstGeom>
        </p:spPr>
      </p:pic>
      <p:pic>
        <p:nvPicPr>
          <p:cNvPr id="8" name="Obrázok 3">
            <a:extLst>
              <a:ext uri="{FF2B5EF4-FFF2-40B4-BE49-F238E27FC236}">
                <a16:creationId xmlns:a16="http://schemas.microsoft.com/office/drawing/2014/main" xmlns="" id="{BFBC9B2F-7C6D-4F3C-9030-DC665376A9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6109" y="4404210"/>
            <a:ext cx="535564" cy="65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519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Úvod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1900" dirty="0"/>
              <a:t>Zameraním práce je overovanie dokončovacích rezných podmienok pre čelnú valcovú frézu BF20 </a:t>
            </a:r>
            <a:r>
              <a:rPr lang="sk-SK" sz="1900" dirty="0" err="1"/>
              <a:t>Vario</a:t>
            </a:r>
            <a:r>
              <a:rPr lang="sk-SK" sz="1900" dirty="0"/>
              <a:t>. Následné vytvorenie kontúry (dráhy) po ktorej sa pohybuje nástroj a kontrola obrobených povrchov materiálu. Meraná drsnosť je </a:t>
            </a:r>
            <a:r>
              <a:rPr lang="sk-SK" sz="1900" dirty="0" err="1"/>
              <a:t>Ra</a:t>
            </a:r>
            <a:r>
              <a:rPr lang="sk-SK" sz="1900" dirty="0"/>
              <a:t> 3,2 a </a:t>
            </a:r>
            <a:r>
              <a:rPr lang="sk-SK" sz="1900" dirty="0" err="1"/>
              <a:t>Ra</a:t>
            </a:r>
            <a:r>
              <a:rPr lang="sk-SK" sz="1900" dirty="0"/>
              <a:t> 6,3.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3200917"/>
            <a:ext cx="2160240" cy="117831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3200917"/>
            <a:ext cx="2376264" cy="1213411"/>
          </a:xfrm>
          <a:prstGeom prst="rect">
            <a:avLst/>
          </a:prstGeom>
        </p:spPr>
      </p:pic>
      <p:pic>
        <p:nvPicPr>
          <p:cNvPr id="6" name="Obrázok 3">
            <a:extLst>
              <a:ext uri="{FF2B5EF4-FFF2-40B4-BE49-F238E27FC236}">
                <a16:creationId xmlns:a16="http://schemas.microsoft.com/office/drawing/2014/main" xmlns="" id="{BFBC9B2F-7C6D-4F3C-9030-DC665376A9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6109" y="4404210"/>
            <a:ext cx="535564" cy="65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7460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>
            <a:extLst>
              <a:ext uri="{FF2B5EF4-FFF2-40B4-BE49-F238E27FC236}">
                <a16:creationId xmlns:a16="http://schemas.microsoft.com/office/drawing/2014/main" xmlns="" id="{59641C24-C7F6-47F3-B4CD-D5D22A93F8A8}"/>
              </a:ext>
            </a:extLst>
          </p:cNvPr>
          <p:cNvSpPr/>
          <p:nvPr/>
        </p:nvSpPr>
        <p:spPr>
          <a:xfrm>
            <a:off x="3197655" y="2724455"/>
            <a:ext cx="2316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/>
              <a:t>Ďakujem za pozornosť.</a:t>
            </a:r>
          </a:p>
        </p:txBody>
      </p:sp>
      <p:pic>
        <p:nvPicPr>
          <p:cNvPr id="2050" name="Picture 2" descr="https://www.kamnastrednu.sk/sites/default/files/styles/logo/public/loga/logo_skoly_sossa.jpg.png?itok=_fl-dgR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414" y="3093787"/>
            <a:ext cx="1339334" cy="133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00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Cieľ práce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k-SK" sz="1900" dirty="0"/>
              <a:t>Cieľ práce je krátko sformulovať teóriu frézovania a následne overiť dokončovacie rezné podmienky čelnej valcovej frézy BF20 </a:t>
            </a:r>
            <a:r>
              <a:rPr lang="sk-SK" sz="1900" dirty="0" err="1"/>
              <a:t>Vario</a:t>
            </a:r>
            <a:r>
              <a:rPr lang="sk-SK" sz="1900" dirty="0"/>
              <a:t>.</a:t>
            </a:r>
          </a:p>
          <a:p>
            <a:pPr algn="just"/>
            <a:r>
              <a:rPr lang="sk-SK" sz="1900" dirty="0"/>
              <a:t>Pre overenie je dôležité si vytvoriť kontúry v programe AutoCAD a prenesenie programu do systému </a:t>
            </a:r>
            <a:r>
              <a:rPr lang="sk-SK" sz="1900" dirty="0" err="1"/>
              <a:t>vŕtačko</a:t>
            </a:r>
            <a:r>
              <a:rPr lang="sk-SK" sz="1900" dirty="0"/>
              <a:t>-frézovačky, </a:t>
            </a:r>
            <a:r>
              <a:rPr lang="sk-SK" sz="1900" dirty="0" err="1"/>
              <a:t>Remote</a:t>
            </a:r>
            <a:r>
              <a:rPr lang="sk-SK" sz="1900" dirty="0"/>
              <a:t>.</a:t>
            </a:r>
          </a:p>
          <a:p>
            <a:pPr algn="just"/>
            <a:r>
              <a:rPr lang="sk-SK" sz="1900" dirty="0"/>
              <a:t>Overenie spočíva v tom, že nástroj ofrézuje plochu materiálov a prebehne na nich kontrola drsnosti.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69824D6F-6F05-436E-B57B-EED49042B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6109" y="4404210"/>
            <a:ext cx="535564" cy="65357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Teória</a:t>
            </a:r>
            <a:r>
              <a:rPr lang="en-US" dirty="0"/>
              <a:t> </a:t>
            </a:r>
            <a:r>
              <a:rPr lang="en-US" dirty="0" err="1"/>
              <a:t>frézovania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350110"/>
            <a:ext cx="8246070" cy="1832460"/>
          </a:xfrm>
        </p:spPr>
        <p:txBody>
          <a:bodyPr/>
          <a:lstStyle/>
          <a:p>
            <a:r>
              <a:rPr lang="en-US" sz="1900" dirty="0" err="1"/>
              <a:t>Frézovanie</a:t>
            </a:r>
            <a:r>
              <a:rPr lang="en-US" sz="1900" dirty="0"/>
              <a:t> je </a:t>
            </a:r>
            <a:r>
              <a:rPr lang="en-US" sz="1900" dirty="0" err="1"/>
              <a:t>mechanické</a:t>
            </a:r>
            <a:r>
              <a:rPr lang="en-US" sz="1900" dirty="0"/>
              <a:t> </a:t>
            </a:r>
            <a:r>
              <a:rPr lang="en-US" sz="1900" dirty="0" err="1"/>
              <a:t>trieskové</a:t>
            </a:r>
            <a:r>
              <a:rPr lang="en-US" sz="1900" dirty="0"/>
              <a:t> </a:t>
            </a:r>
            <a:r>
              <a:rPr lang="en-US" sz="1900" dirty="0" err="1"/>
              <a:t>obrábanie</a:t>
            </a:r>
            <a:r>
              <a:rPr lang="en-US" sz="1900" dirty="0"/>
              <a:t> </a:t>
            </a:r>
            <a:r>
              <a:rPr lang="en-US" sz="1900" dirty="0" err="1"/>
              <a:t>rovinných</a:t>
            </a:r>
            <a:r>
              <a:rPr lang="en-US" sz="1900" dirty="0"/>
              <a:t> a </a:t>
            </a:r>
            <a:r>
              <a:rPr lang="en-US" sz="1900" dirty="0" err="1"/>
              <a:t>tvarových</a:t>
            </a:r>
            <a:r>
              <a:rPr lang="en-US" sz="1900" dirty="0"/>
              <a:t> </a:t>
            </a:r>
            <a:r>
              <a:rPr lang="en-US" sz="1900" dirty="0" err="1"/>
              <a:t>plôch</a:t>
            </a:r>
            <a:r>
              <a:rPr lang="en-US" sz="1900" dirty="0"/>
              <a:t>, </a:t>
            </a:r>
            <a:r>
              <a:rPr lang="en-US" sz="1900" dirty="0" err="1"/>
              <a:t>pomocou</a:t>
            </a:r>
            <a:r>
              <a:rPr lang="en-US" sz="1900" dirty="0"/>
              <a:t> </a:t>
            </a:r>
            <a:r>
              <a:rPr lang="en-US" sz="1900" dirty="0" err="1"/>
              <a:t>nástroja</a:t>
            </a:r>
            <a:r>
              <a:rPr lang="en-US" sz="1900" dirty="0"/>
              <a:t> </a:t>
            </a:r>
            <a:r>
              <a:rPr lang="en-US" sz="1900" dirty="0" err="1"/>
              <a:t>frézy</a:t>
            </a:r>
            <a:r>
              <a:rPr lang="en-US" sz="1900" dirty="0"/>
              <a:t> a </a:t>
            </a:r>
            <a:r>
              <a:rPr lang="en-US" sz="1900" dirty="0" err="1"/>
              <a:t>stroja</a:t>
            </a:r>
            <a:r>
              <a:rPr lang="en-US" sz="1900" dirty="0"/>
              <a:t> </a:t>
            </a:r>
            <a:r>
              <a:rPr lang="en-US" sz="1900" dirty="0" err="1"/>
              <a:t>frézovačky</a:t>
            </a:r>
            <a:r>
              <a:rPr lang="en-US" sz="1900" dirty="0"/>
              <a:t>. </a:t>
            </a:r>
          </a:p>
          <a:p>
            <a:r>
              <a:rPr lang="en-US" sz="1900" dirty="0" err="1"/>
              <a:t>Hlavný</a:t>
            </a:r>
            <a:r>
              <a:rPr lang="en-US" sz="1900" dirty="0"/>
              <a:t> </a:t>
            </a:r>
            <a:r>
              <a:rPr lang="en-US" sz="1900" dirty="0" err="1"/>
              <a:t>rezný</a:t>
            </a:r>
            <a:r>
              <a:rPr lang="en-US" sz="1900" dirty="0"/>
              <a:t> </a:t>
            </a:r>
            <a:r>
              <a:rPr lang="en-US" sz="1900" dirty="0" err="1"/>
              <a:t>pohyb</a:t>
            </a:r>
            <a:r>
              <a:rPr lang="en-US" sz="1900" dirty="0"/>
              <a:t> je </a:t>
            </a:r>
            <a:r>
              <a:rPr lang="en-US" sz="1900" dirty="0" err="1"/>
              <a:t>rotačný</a:t>
            </a:r>
            <a:r>
              <a:rPr lang="en-US" sz="1900" dirty="0"/>
              <a:t>, </a:t>
            </a:r>
            <a:r>
              <a:rPr lang="en-US" sz="1900" dirty="0" err="1"/>
              <a:t>ktorý</a:t>
            </a:r>
            <a:r>
              <a:rPr lang="en-US" sz="1900" dirty="0"/>
              <a:t> </a:t>
            </a:r>
            <a:r>
              <a:rPr lang="en-US" sz="1900" dirty="0" err="1"/>
              <a:t>vykonáva</a:t>
            </a:r>
            <a:r>
              <a:rPr lang="en-US" sz="1900" dirty="0"/>
              <a:t> </a:t>
            </a:r>
            <a:r>
              <a:rPr lang="en-US" sz="1900" dirty="0" err="1"/>
              <a:t>nástroj</a:t>
            </a:r>
            <a:r>
              <a:rPr lang="en-US" sz="1900" dirty="0"/>
              <a:t>. Je to </a:t>
            </a:r>
            <a:r>
              <a:rPr lang="en-US" sz="1900" dirty="0" err="1"/>
              <a:t>pohyb</a:t>
            </a:r>
            <a:r>
              <a:rPr lang="en-US" sz="1900" dirty="0"/>
              <a:t> </a:t>
            </a:r>
            <a:r>
              <a:rPr lang="en-US" sz="1900" dirty="0" err="1"/>
              <a:t>rotačný</a:t>
            </a:r>
            <a:r>
              <a:rPr lang="en-US" sz="1900" dirty="0"/>
              <a:t>. </a:t>
            </a:r>
            <a:r>
              <a:rPr lang="en-US" sz="1900" dirty="0" err="1"/>
              <a:t>Vedľajší</a:t>
            </a:r>
            <a:r>
              <a:rPr lang="en-US" sz="1900" dirty="0"/>
              <a:t> </a:t>
            </a:r>
            <a:r>
              <a:rPr lang="en-US" sz="1900" dirty="0" err="1"/>
              <a:t>rezný</a:t>
            </a:r>
            <a:r>
              <a:rPr lang="en-US" sz="1900" dirty="0"/>
              <a:t> </a:t>
            </a:r>
            <a:r>
              <a:rPr lang="en-US" sz="1900" dirty="0" err="1"/>
              <a:t>pohyb</a:t>
            </a:r>
            <a:r>
              <a:rPr lang="en-US" sz="1900" dirty="0"/>
              <a:t> </a:t>
            </a:r>
            <a:r>
              <a:rPr lang="en-US" sz="1900" dirty="0" err="1"/>
              <a:t>vykonáva</a:t>
            </a:r>
            <a:r>
              <a:rPr lang="en-US" sz="1900" dirty="0"/>
              <a:t> </a:t>
            </a:r>
            <a:r>
              <a:rPr lang="en-US" sz="1900" dirty="0" err="1"/>
              <a:t>obrobok</a:t>
            </a:r>
            <a:r>
              <a:rPr lang="en-US" sz="1900" dirty="0"/>
              <a:t>, </a:t>
            </a:r>
            <a:r>
              <a:rPr lang="en-US" sz="1900" dirty="0" err="1"/>
              <a:t>ktorý</a:t>
            </a:r>
            <a:r>
              <a:rPr lang="en-US" sz="1900" dirty="0"/>
              <a:t> je </a:t>
            </a:r>
            <a:r>
              <a:rPr lang="en-US" sz="1900" dirty="0" err="1"/>
              <a:t>upnutý</a:t>
            </a:r>
            <a:r>
              <a:rPr lang="en-US" sz="1900" dirty="0"/>
              <a:t> </a:t>
            </a:r>
            <a:r>
              <a:rPr lang="en-US" sz="1900" dirty="0" err="1"/>
              <a:t>na</a:t>
            </a:r>
            <a:r>
              <a:rPr lang="en-US" sz="1900" dirty="0"/>
              <a:t> </a:t>
            </a:r>
            <a:r>
              <a:rPr lang="en-US" sz="1900" dirty="0" err="1"/>
              <a:t>posuvnom</a:t>
            </a:r>
            <a:r>
              <a:rPr lang="en-US" sz="1900" dirty="0"/>
              <a:t> stole </a:t>
            </a:r>
            <a:r>
              <a:rPr lang="en-US" sz="1900" dirty="0" err="1"/>
              <a:t>frézovačky</a:t>
            </a:r>
            <a:r>
              <a:rPr lang="en-US" sz="1900" dirty="0"/>
              <a:t>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6C211C49-A0A2-417A-BD97-D9E4EFDB18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552" y="3049209"/>
            <a:ext cx="2748690" cy="179377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A3387CBD-4EE2-48B7-A0C1-D00D2F74CD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698052">
            <a:off x="4241178" y="2636817"/>
            <a:ext cx="1635416" cy="2618557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xmlns="" id="{99DACEDC-5961-4293-95AF-B01CF5E0C1B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28529" y="2704095"/>
            <a:ext cx="1826202" cy="2138885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xmlns="" id="{6C5552A0-3099-4ACC-8625-015C3D48C6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6109" y="4404210"/>
            <a:ext cx="535564" cy="65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Drsnosť povrchu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730" y="1221235"/>
            <a:ext cx="8246070" cy="1832460"/>
          </a:xfrm>
        </p:spPr>
        <p:txBody>
          <a:bodyPr/>
          <a:lstStyle/>
          <a:p>
            <a:pPr algn="just"/>
            <a:r>
              <a:rPr lang="sk-SK" sz="1900" dirty="0"/>
              <a:t>Drsnosť povrchu predstavuje akosť obrábaného povrchu, výška nerovností reálnej plochy vzhľadom k ideálne hladkej a dokonalej ploche. </a:t>
            </a:r>
          </a:p>
          <a:p>
            <a:pPr algn="just"/>
            <a:r>
              <a:rPr lang="sk-SK" sz="1900" dirty="0"/>
              <a:t>Drsnosť povrchu je súhrnom nerovností povrchu s relatívne malými vzdialenosťami, ktoré zvyčajne obsahujú nerovnosti a ktoré vznikajú dôsledkom zvolenej výrobnej metódy, alebo iných vplyvov.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xmlns="" id="{FB5637D7-CFEC-4B28-96FA-33851CA9F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606" y="3006035"/>
            <a:ext cx="5497380" cy="2010715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xmlns="" id="{E8258223-1154-40F3-9B97-3C8F79060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6109" y="4404210"/>
            <a:ext cx="535564" cy="65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6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Kontrola drsnosti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730" y="1221235"/>
            <a:ext cx="8246070" cy="1832460"/>
          </a:xfrm>
        </p:spPr>
        <p:txBody>
          <a:bodyPr/>
          <a:lstStyle/>
          <a:p>
            <a:pPr marL="0" indent="0" algn="just">
              <a:buNone/>
            </a:pPr>
            <a:r>
              <a:rPr lang="sk-SK" sz="1900" dirty="0"/>
              <a:t>Pri kontrole drsnosti povrchu využívame metódy, ktoré možno zaradiť do kategórií kvalitatívne a kvantitatívne. Namerané hodnoty sa vyhodnocujú v hodnotách drsnosti </a:t>
            </a:r>
            <a:r>
              <a:rPr lang="sk-SK" sz="1900" dirty="0" err="1"/>
              <a:t>Ra</a:t>
            </a:r>
            <a:r>
              <a:rPr lang="sk-SK" sz="1900" dirty="0"/>
              <a:t> alebo </a:t>
            </a:r>
            <a:r>
              <a:rPr lang="sk-SK" sz="1900" dirty="0" err="1"/>
              <a:t>Rz</a:t>
            </a:r>
            <a:r>
              <a:rPr lang="sk-SK" sz="1900" dirty="0"/>
              <a:t>.</a:t>
            </a:r>
          </a:p>
          <a:p>
            <a:pPr marL="0" indent="0">
              <a:buNone/>
            </a:pPr>
            <a:r>
              <a:rPr lang="sk-SK" sz="1900" dirty="0"/>
              <a:t>1. obrázok: kvalitatívna metóda – vzorkovnica drsnosti</a:t>
            </a:r>
          </a:p>
          <a:p>
            <a:pPr marL="0" indent="0">
              <a:buNone/>
            </a:pPr>
            <a:r>
              <a:rPr lang="sk-SK" sz="1900" dirty="0"/>
              <a:t>2. obrázok: kvantitatívna metóda – optický </a:t>
            </a:r>
            <a:r>
              <a:rPr lang="sk-SK" sz="1900" dirty="0" err="1"/>
              <a:t>drsnomer</a:t>
            </a:r>
            <a:endParaRPr lang="sk-SK" sz="19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45185545-EDFC-4934-8939-8AAA7A4D1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251" y="2998734"/>
            <a:ext cx="2975106" cy="1956986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1ADB4188-359D-471F-B3A5-609D9C7AD8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2820" y="2946820"/>
            <a:ext cx="2345213" cy="2028032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xmlns="" id="{12AC0433-D573-4A6C-B400-C433293292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6109" y="4404210"/>
            <a:ext cx="535564" cy="65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810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Plánovanie mojej práce a realizácia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78592" y="1128751"/>
            <a:ext cx="6252670" cy="3511061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sk-SK" sz="1900" dirty="0"/>
              <a:t>Narezanie materiálu</a:t>
            </a:r>
          </a:p>
          <a:p>
            <a:pPr marL="514350" indent="-514350">
              <a:buAutoNum type="arabicPeriod"/>
            </a:pPr>
            <a:r>
              <a:rPr lang="sk-SK" sz="1900" dirty="0" err="1"/>
              <a:t>Odihlenie</a:t>
            </a:r>
            <a:r>
              <a:rPr lang="sk-SK" sz="1900" dirty="0"/>
              <a:t> materiálu</a:t>
            </a:r>
          </a:p>
          <a:p>
            <a:pPr marL="514350" indent="-514350">
              <a:buAutoNum type="arabicPeriod"/>
            </a:pPr>
            <a:r>
              <a:rPr lang="sk-SK" sz="1900" dirty="0"/>
              <a:t>Vyčistenie pracovného priestoru</a:t>
            </a:r>
          </a:p>
          <a:p>
            <a:pPr marL="514350" indent="-514350">
              <a:buAutoNum type="arabicPeriod"/>
            </a:pPr>
            <a:r>
              <a:rPr lang="sk-SK" sz="1900" dirty="0"/>
              <a:t>Zmeranie obrobku</a:t>
            </a:r>
          </a:p>
          <a:p>
            <a:pPr marL="514350" indent="-514350">
              <a:buAutoNum type="arabicPeriod"/>
            </a:pPr>
            <a:r>
              <a:rPr lang="sk-SK" sz="1900" dirty="0"/>
              <a:t>Zistenie informácií o materiáli</a:t>
            </a:r>
          </a:p>
          <a:p>
            <a:pPr marL="514350" indent="-514350">
              <a:buAutoNum type="arabicPeriod"/>
            </a:pPr>
            <a:r>
              <a:rPr lang="sk-SK" sz="1900" dirty="0"/>
              <a:t>Stanovenie rezných podmienok</a:t>
            </a:r>
          </a:p>
          <a:p>
            <a:pPr marL="514350" indent="-514350">
              <a:buAutoNum type="arabicPeriod"/>
            </a:pPr>
            <a:r>
              <a:rPr lang="sk-SK" sz="1900" dirty="0"/>
              <a:t>Vytvorenie kontúr v programe AutoCAD</a:t>
            </a:r>
          </a:p>
          <a:p>
            <a:pPr marL="514350" indent="-514350">
              <a:buAutoNum type="arabicPeriod"/>
            </a:pPr>
            <a:r>
              <a:rPr lang="sk-SK" sz="1900" dirty="0"/>
              <a:t>Prenesenie programu do softvéru </a:t>
            </a:r>
            <a:r>
              <a:rPr lang="sk-SK" sz="1900" dirty="0" err="1"/>
              <a:t>Remote</a:t>
            </a:r>
            <a:endParaRPr lang="sk-SK" sz="1900" dirty="0"/>
          </a:p>
          <a:p>
            <a:pPr marL="514350" indent="-514350">
              <a:buAutoNum type="arabicPeriod"/>
            </a:pPr>
            <a:r>
              <a:rPr lang="sk-SK" sz="1900" dirty="0"/>
              <a:t>Obrobenie povrchu</a:t>
            </a:r>
          </a:p>
          <a:p>
            <a:pPr marL="514350" indent="-514350">
              <a:buAutoNum type="arabicPeriod"/>
            </a:pPr>
            <a:r>
              <a:rPr lang="sk-SK" sz="1900" dirty="0"/>
              <a:t>Meranie (overenie rezných podmienok) a kontrola materiálov</a:t>
            </a: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xmlns="" id="{42B4FF9A-AD1E-47E5-9283-2972770374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6109" y="4404210"/>
            <a:ext cx="535564" cy="65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Materiál a nástroj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8966" y="1350110"/>
            <a:ext cx="6499298" cy="3359508"/>
          </a:xfrm>
        </p:spPr>
        <p:txBody>
          <a:bodyPr>
            <a:normAutofit/>
          </a:bodyPr>
          <a:lstStyle/>
          <a:p>
            <a:pPr algn="just"/>
            <a:r>
              <a:rPr lang="sk-SK" sz="1900" dirty="0"/>
              <a:t>Mojim materiálom je konštrukčná oceľ S235JR, nakoľko je to jediná oceľ, ktorá zodpovedala všetkým požiadavkám na vytvorenie čo najpresnejšej akosti povrchu.</a:t>
            </a:r>
          </a:p>
          <a:p>
            <a:pPr algn="just"/>
            <a:r>
              <a:rPr lang="sk-SK" sz="1900" dirty="0"/>
              <a:t>Nástroj vybraný na obrobenie materiálu je 6-zubá čelná valcová </a:t>
            </a:r>
            <a:r>
              <a:rPr lang="sk-SK" sz="1900" dirty="0" err="1"/>
              <a:t>fréa</a:t>
            </a:r>
            <a:r>
              <a:rPr lang="sk-SK" sz="1900" dirty="0"/>
              <a:t>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491630"/>
            <a:ext cx="1773740" cy="324036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787774"/>
            <a:ext cx="3528392" cy="2058704"/>
          </a:xfrm>
          <a:prstGeom prst="rect">
            <a:avLst/>
          </a:prstGeom>
        </p:spPr>
      </p:pic>
      <p:pic>
        <p:nvPicPr>
          <p:cNvPr id="6" name="Obrázok 3">
            <a:extLst>
              <a:ext uri="{FF2B5EF4-FFF2-40B4-BE49-F238E27FC236}">
                <a16:creationId xmlns:a16="http://schemas.microsoft.com/office/drawing/2014/main" xmlns="" id="{BFBC9B2F-7C6D-4F3C-9030-DC665376A9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942" y="4353958"/>
            <a:ext cx="535564" cy="65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510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Práca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730" y="1221235"/>
            <a:ext cx="8246070" cy="120763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sk-SK" sz="2000" dirty="0"/>
              <a:t>Nakreslenie kontúr v programe AutoCAD a následné prenesenie do softvéru </a:t>
            </a:r>
            <a:r>
              <a:rPr lang="sk-SK" sz="2000" dirty="0" err="1"/>
              <a:t>Remote</a:t>
            </a:r>
            <a:r>
              <a:rPr lang="sk-SK" sz="2000" dirty="0"/>
              <a:t>.</a:t>
            </a:r>
          </a:p>
          <a:p>
            <a:pPr algn="just"/>
            <a:r>
              <a:rPr lang="sk-SK" sz="2000" dirty="0"/>
              <a:t>Upravenie kontúr v AutoCADe na jednu hlavnú a to stredovú kontúru, po ktorej sa pohybuje nástroj.</a:t>
            </a: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428874"/>
            <a:ext cx="4396807" cy="250033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2450997"/>
            <a:ext cx="4396807" cy="245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2473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534</Words>
  <Application>Microsoft Office PowerPoint</Application>
  <PresentationFormat>Předvádění na obrazovce (16:9)</PresentationFormat>
  <Paragraphs>63</Paragraphs>
  <Slides>20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Overenie dokončovacích  rezných podmienok pre  čelnú valcovú frézu  zo strojníckych tabuliek  na BF20 Vario</vt:lpstr>
      <vt:lpstr>Úvod</vt:lpstr>
      <vt:lpstr>Cieľ práce</vt:lpstr>
      <vt:lpstr>Teória frézovania</vt:lpstr>
      <vt:lpstr>Drsnosť povrchu</vt:lpstr>
      <vt:lpstr>Kontrola drsnosti</vt:lpstr>
      <vt:lpstr>Plánovanie mojej práce a realizácia</vt:lpstr>
      <vt:lpstr>Materiál a nástroj</vt:lpstr>
      <vt:lpstr>Práca</vt:lpstr>
      <vt:lpstr>Nastavenie podmienok</vt:lpstr>
      <vt:lpstr>Napolohovanie nástroja</vt:lpstr>
      <vt:lpstr>Upnutie materiálu</vt:lpstr>
      <vt:lpstr>Nastavenie systému </vt:lpstr>
      <vt:lpstr>Spustenie</vt:lpstr>
      <vt:lpstr>Ukončenie programu a pripravenie  kontroly</vt:lpstr>
      <vt:lpstr>Kontrola</vt:lpstr>
      <vt:lpstr>Kontrola Ra 3,2</vt:lpstr>
      <vt:lpstr>Kontrola Ra 6,3</vt:lpstr>
      <vt:lpstr>Záver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2017-08-01T15:40:51Z</dcterms:created>
  <dcterms:modified xsi:type="dcterms:W3CDTF">2022-04-21T16:53:03Z</dcterms:modified>
</cp:coreProperties>
</file>