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3" r:id="rId10"/>
    <p:sldId id="261" r:id="rId11"/>
    <p:sldId id="262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E453BC-CF33-4474-99C6-EA764D219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6000" dirty="0"/>
              <a:t>Cnc laser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81BF93-5001-4D67-8CD1-CD8352222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1507" y="6227342"/>
            <a:ext cx="8791575" cy="1655762"/>
          </a:xfrm>
        </p:spPr>
        <p:txBody>
          <a:bodyPr/>
          <a:lstStyle/>
          <a:p>
            <a:r>
              <a:rPr lang="sk-SK" dirty="0"/>
              <a:t>Tvrdošín 2022						</a:t>
            </a:r>
            <a:r>
              <a:rPr lang="sk-SK" dirty="0" err="1"/>
              <a:t>patrik</a:t>
            </a:r>
            <a:r>
              <a:rPr lang="sk-SK" dirty="0"/>
              <a:t> </a:t>
            </a:r>
            <a:r>
              <a:rPr lang="sk-SK" dirty="0" err="1"/>
              <a:t>rusnák</a:t>
            </a:r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405E9CA-30E1-47FE-A397-340860597FCC}"/>
              </a:ext>
            </a:extLst>
          </p:cNvPr>
          <p:cNvSpPr txBox="1"/>
          <p:nvPr/>
        </p:nvSpPr>
        <p:spPr>
          <a:xfrm>
            <a:off x="2871507" y="184957"/>
            <a:ext cx="7933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Stredná priemyselná škola informačných technológii Ignáca </a:t>
            </a:r>
            <a:r>
              <a:rPr lang="sk-SK" sz="2000" dirty="0" err="1"/>
              <a:t>Gessaya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54980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9940D-94BA-4962-B946-E7A33D459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>
                <a:latin typeface="Bookman Old Style" panose="02050604050505020204" pitchFamily="18" charset="0"/>
              </a:rPr>
              <a:t>Cieľ práce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FAB515E-032F-4BAE-BBBC-E7D353DBF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Ako prácu som sa rozhodol skonštruovať funkčný model CNC lasera, ktorý bude riadený počítačom pomocou programu Laser GRBL. Dôvodom môjho výberu bola technológia a princíp na ktorom laser funguje, s jasným využitím tohto lasera v našej domácnosti. Takže som sa rozhodol že tento projekt zrealizujem.. Mojím cieľom bolo zostrojiť funkčné zariadenie, ktoré bude gravírovať rôzne tvary, obrázky, dokáže vyrezávať rôzne obrysy z mäkkých materiálov a z estetického hľadiska bude vyzerať dobre.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7326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C185F7-FDA0-401D-BB6B-216E53636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b="1" i="1" dirty="0">
                <a:latin typeface="Bookman Old Style" panose="02050604050505020204" pitchFamily="18" charset="0"/>
              </a:rPr>
              <a:t>laser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8157770-46A7-4339-BC82-DF16507C1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b="1" dirty="0">
                <a:solidFill>
                  <a:schemeClr val="bg1"/>
                </a:solidFill>
                <a:latin typeface="Tw Cen MT" panose="020B0602020104020603" pitchFamily="34" charset="-18"/>
                <a:cs typeface="Times New Roman" panose="02020603050405020304" pitchFamily="18" charset="0"/>
              </a:rPr>
              <a:t>Laser (</a:t>
            </a:r>
            <a:r>
              <a:rPr lang="sk-SK" sz="2000" b="1" dirty="0" err="1">
                <a:solidFill>
                  <a:schemeClr val="bg1"/>
                </a:solidFill>
                <a:latin typeface="Tw Cen MT" panose="020B0602020104020603" pitchFamily="34" charset="-18"/>
                <a:cs typeface="Times New Roman" panose="02020603050405020304" pitchFamily="18" charset="0"/>
              </a:rPr>
              <a:t>Light</a:t>
            </a:r>
            <a:r>
              <a:rPr lang="sk-SK" sz="2000" b="1" dirty="0">
                <a:solidFill>
                  <a:schemeClr val="bg1"/>
                </a:solidFill>
                <a:latin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sk-SK" sz="2000" b="1" dirty="0" err="1">
                <a:solidFill>
                  <a:schemeClr val="bg1"/>
                </a:solidFill>
                <a:latin typeface="Tw Cen MT" panose="020B0602020104020603" pitchFamily="34" charset="-18"/>
                <a:cs typeface="Times New Roman" panose="02020603050405020304" pitchFamily="18" charset="0"/>
              </a:rPr>
              <a:t>Amplification</a:t>
            </a:r>
            <a:r>
              <a:rPr lang="sk-SK" sz="2000" b="1" dirty="0">
                <a:solidFill>
                  <a:schemeClr val="bg1"/>
                </a:solidFill>
                <a:latin typeface="Tw Cen MT" panose="020B0602020104020603" pitchFamily="34" charset="-18"/>
                <a:cs typeface="Times New Roman" panose="02020603050405020304" pitchFamily="18" charset="0"/>
              </a:rPr>
              <a:t> by </a:t>
            </a:r>
            <a:r>
              <a:rPr lang="sk-SK" sz="2000" b="1" dirty="0" err="1">
                <a:solidFill>
                  <a:schemeClr val="bg1"/>
                </a:solidFill>
                <a:latin typeface="Tw Cen MT" panose="020B0602020104020603" pitchFamily="34" charset="-18"/>
                <a:cs typeface="Times New Roman" panose="02020603050405020304" pitchFamily="18" charset="0"/>
              </a:rPr>
              <a:t>Stimulated</a:t>
            </a:r>
            <a:r>
              <a:rPr lang="sk-SK" sz="2000" b="1" dirty="0">
                <a:solidFill>
                  <a:schemeClr val="bg1"/>
                </a:solidFill>
                <a:latin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sk-SK" sz="2000" b="1" dirty="0" err="1">
                <a:solidFill>
                  <a:schemeClr val="bg1"/>
                </a:solidFill>
                <a:latin typeface="Tw Cen MT" panose="020B0602020104020603" pitchFamily="34" charset="-18"/>
                <a:cs typeface="Times New Roman" panose="02020603050405020304" pitchFamily="18" charset="0"/>
              </a:rPr>
              <a:t>Emission</a:t>
            </a:r>
            <a:r>
              <a:rPr lang="sk-SK" sz="2000" b="1" dirty="0">
                <a:solidFill>
                  <a:schemeClr val="bg1"/>
                </a:solidFill>
                <a:latin typeface="Tw Cen MT" panose="020B0602020104020603" pitchFamily="34" charset="-18"/>
                <a:cs typeface="Times New Roman" panose="02020603050405020304" pitchFamily="18" charset="0"/>
              </a:rPr>
              <a:t> of </a:t>
            </a:r>
            <a:r>
              <a:rPr lang="sk-SK" sz="2000" b="1" dirty="0" err="1">
                <a:solidFill>
                  <a:schemeClr val="bg1"/>
                </a:solidFill>
                <a:latin typeface="Tw Cen MT" panose="020B0602020104020603" pitchFamily="34" charset="-18"/>
                <a:cs typeface="Times New Roman" panose="02020603050405020304" pitchFamily="18" charset="0"/>
              </a:rPr>
              <a:t>Radiation</a:t>
            </a:r>
            <a:r>
              <a:rPr lang="sk-SK" sz="2000" b="1" dirty="0">
                <a:solidFill>
                  <a:schemeClr val="bg1"/>
                </a:solidFill>
                <a:latin typeface="Tw Cen MT" panose="020B0602020104020603" pitchFamily="34" charset="-18"/>
                <a:cs typeface="Times New Roman" panose="02020603050405020304" pitchFamily="18" charset="0"/>
              </a:rPr>
              <a:t>) je zdroj vysoko koherentného elektromagnetického žiarenia najčastejšie vo viditeľnej, ultrafialovej alebo infračervenej oblasti spektra, ktorý vzniká vďaka stimulovanej emisii žiarenia aktívnych častíc (atómov, molekúl, iónov, elektrónov) budených vonkajším zdrojom energie.</a:t>
            </a:r>
          </a:p>
          <a:p>
            <a:endParaRPr lang="sk-SK" sz="2000" b="1" dirty="0">
              <a:solidFill>
                <a:schemeClr val="bg1"/>
              </a:solidFill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FBD5585-D786-400F-99BC-E0A3D4CBD3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32" y="3954902"/>
            <a:ext cx="2284580" cy="2284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27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DFD0FA-E0C6-4F78-9059-63CB34DE4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>
                <a:latin typeface="Bookman Old Style" panose="02050604050505020204" pitchFamily="18" charset="0"/>
              </a:rPr>
              <a:t>realizácia cnc stroja</a:t>
            </a:r>
            <a:br>
              <a:rPr lang="sk-SK" b="1" i="1" dirty="0">
                <a:latin typeface="Bookman Old Style" panose="02050604050505020204" pitchFamily="18" charset="0"/>
              </a:rPr>
            </a:br>
            <a:r>
              <a:rPr lang="sk-SK" sz="2800" b="1" i="1" dirty="0">
                <a:latin typeface="Bookman Old Style" panose="02050604050505020204" pitchFamily="18" charset="0"/>
              </a:rPr>
              <a:t>1. Konštrukcia</a:t>
            </a:r>
            <a:endParaRPr lang="sk-SK" b="1" i="1" dirty="0">
              <a:latin typeface="Bookman Old Style" panose="020506040505050202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2CC97A5-9610-430C-9BBC-B5CA78191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b="1" dirty="0">
                <a:solidFill>
                  <a:schemeClr val="bg1"/>
                </a:solidFill>
              </a:rPr>
              <a:t>Prvý krok pri stavbe tohto projektu bol návrh a nasledovné skladanie tejto konštrukcie.</a:t>
            </a:r>
          </a:p>
          <a:p>
            <a:r>
              <a:rPr lang="sk-SK" sz="2000" b="1" dirty="0">
                <a:solidFill>
                  <a:schemeClr val="bg1"/>
                </a:solidFill>
              </a:rPr>
              <a:t>Základ tvorí štvorcová podstava o rozmeroch 550mm x 550mm. Do návrhu bola zahrnutá aj myšlienka na kompatibilitu viacerých nástrojov s využitím osi Z. Cela konštrukcia rámu je tvorená zo štvorcového profilu, ktorý bol spájaný pomocou zvárania. Výsledkom tohto sme dosiahli pracovnú plochu o rozmeroch 370x400x200mm(X,Y.Z).</a:t>
            </a:r>
          </a:p>
          <a:p>
            <a:endParaRPr lang="sk-SK" sz="2000" b="1" dirty="0">
              <a:solidFill>
                <a:schemeClr val="bg1"/>
              </a:solidFill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7A956F3-27BA-4057-83B9-20EBD66F12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642" y="4464424"/>
            <a:ext cx="3816823" cy="2147047"/>
          </a:xfrm>
          <a:prstGeom prst="rect">
            <a:avLst/>
          </a:prstGeom>
          <a:noFill/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1694D9A4-B283-4490-89E0-B65C9DA6D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6" y="4649321"/>
            <a:ext cx="2619375" cy="1962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7507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5C743-EE51-4AA2-B81C-7CC56725C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sk-SK" sz="2800" b="1" i="1" dirty="0">
                <a:latin typeface="Bookman Old Style" panose="02050604050505020204" pitchFamily="18" charset="0"/>
              </a:rPr>
            </a:br>
            <a:r>
              <a:rPr lang="sk-SK" sz="2800" b="1" i="1" dirty="0">
                <a:latin typeface="Bookman Old Style" panose="02050604050505020204" pitchFamily="18" charset="0"/>
              </a:rPr>
              <a:t>2. Elektronika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4EB64F7-F425-4667-8840-4AECD5642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sk-SK" sz="2300" b="1" dirty="0">
                <a:solidFill>
                  <a:schemeClr val="bg1"/>
                </a:solidFill>
              </a:rPr>
              <a:t>Základ celého riadenia je zabezpečený pomocou </a:t>
            </a:r>
            <a:r>
              <a:rPr lang="sk-SK" sz="2300" b="1" dirty="0" err="1">
                <a:solidFill>
                  <a:schemeClr val="bg1"/>
                </a:solidFill>
              </a:rPr>
              <a:t>mikrokontrolera</a:t>
            </a:r>
            <a:r>
              <a:rPr lang="sk-SK" sz="2300" b="1" dirty="0">
                <a:solidFill>
                  <a:schemeClr val="bg1"/>
                </a:solidFill>
              </a:rPr>
              <a:t> Arduino Uno. Spolu s Cnc </a:t>
            </a:r>
            <a:r>
              <a:rPr lang="sk-SK" sz="2300" b="1" dirty="0" err="1">
                <a:solidFill>
                  <a:schemeClr val="bg1"/>
                </a:solidFill>
              </a:rPr>
              <a:t>shieldom</a:t>
            </a:r>
            <a:r>
              <a:rPr lang="sk-SK" sz="2300" b="1" dirty="0">
                <a:solidFill>
                  <a:schemeClr val="bg1"/>
                </a:solidFill>
              </a:rPr>
              <a:t> a krokovými motormi umožňujú pohyb v troch osiach(X, Y, Z).</a:t>
            </a:r>
          </a:p>
          <a:p>
            <a:pPr>
              <a:lnSpc>
                <a:spcPct val="110000"/>
              </a:lnSpc>
            </a:pPr>
            <a:r>
              <a:rPr lang="sk-SK" sz="2300" b="1" dirty="0">
                <a:solidFill>
                  <a:schemeClr val="bg1"/>
                </a:solidFill>
              </a:rPr>
              <a:t>Na priestor pre elektroniku som si navrhol a skonštruoval box, ktorý spĺňa niektoré bezpečnostné normy a vzhľadovo sa k stoju hodí. Po umiestnení komponentov som podľa vlastnej schémy pozapájal všetky spínače aby plnili každý svoju funkciu.</a:t>
            </a:r>
          </a:p>
          <a:p>
            <a:pPr>
              <a:lnSpc>
                <a:spcPct val="110000"/>
              </a:lnSpc>
            </a:pPr>
            <a:r>
              <a:rPr lang="sk-SK" sz="2300" b="1" dirty="0">
                <a:solidFill>
                  <a:schemeClr val="bg1"/>
                </a:solidFill>
              </a:rPr>
              <a:t>Riadiace vypínače zabezpečujú prístup napätia na požadovane miesto podľa popisu na čelnej strane boxu.</a:t>
            </a:r>
          </a:p>
          <a:p>
            <a:pPr>
              <a:lnSpc>
                <a:spcPct val="110000"/>
              </a:lnSpc>
            </a:pPr>
            <a:r>
              <a:rPr lang="sk-SK" sz="2300" b="1" dirty="0">
                <a:solidFill>
                  <a:schemeClr val="bg1"/>
                </a:solidFill>
              </a:rPr>
              <a:t>Kombinovaný ampérmeter a voltmeter zobrazuje okamžitú hodnotu napätia na výstupe zdroja a okamžitý prúd prechádzajúci laserom.</a:t>
            </a:r>
          </a:p>
          <a:p>
            <a:pPr>
              <a:lnSpc>
                <a:spcPct val="110000"/>
              </a:lnSpc>
            </a:pPr>
            <a:r>
              <a:rPr lang="sk-SK" sz="2300" b="1" dirty="0">
                <a:solidFill>
                  <a:schemeClr val="bg1"/>
                </a:solidFill>
              </a:rPr>
              <a:t> Stlačením tlačidla Emergency stop dokážeme v prípade poruchy okamžite zastaviť pohyb všetkých osi a odpojenie napájania lasera.</a:t>
            </a:r>
          </a:p>
          <a:p>
            <a:pPr>
              <a:lnSpc>
                <a:spcPct val="110000"/>
              </a:lnSpc>
            </a:pPr>
            <a:r>
              <a:rPr lang="sk-SK" sz="2300" b="1" dirty="0">
                <a:solidFill>
                  <a:schemeClr val="bg1"/>
                </a:solidFill>
              </a:rPr>
              <a:t>Port USB zabezpečuje spojenie medzi PC a Arduino Uno.</a:t>
            </a:r>
          </a:p>
          <a:p>
            <a:endParaRPr lang="sk-SK" sz="1400" b="1" dirty="0"/>
          </a:p>
        </p:txBody>
      </p:sp>
    </p:spTree>
    <p:extLst>
      <p:ext uri="{BB962C8B-B14F-4D97-AF65-F5344CB8AC3E}">
        <p14:creationId xmlns:p14="http://schemas.microsoft.com/office/powerpoint/2010/main" val="202807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6A288-3854-47CF-BFD1-8C735E889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C0D751-D876-49A8-AAA8-33BE91D5C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D388BAC-EA20-4E12-B058-E25378BA3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73" y="2704632"/>
            <a:ext cx="5106075" cy="3804254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D2424A18-4A95-4FE4-A1B7-446915390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085" y="618518"/>
            <a:ext cx="3062605" cy="22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EFFA6429-F6A2-49AE-84C3-FF308C865A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0" y="496931"/>
            <a:ext cx="3154210" cy="2365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762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0A1A3F-6924-4C4B-814E-798C965D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k-SK" dirty="0"/>
            </a:br>
            <a:r>
              <a:rPr lang="sk-SK" sz="2800" b="1" i="1" dirty="0">
                <a:latin typeface="Bookman Old Style" panose="02050604050505020204" pitchFamily="18" charset="0"/>
              </a:rPr>
              <a:t>3. Software</a:t>
            </a:r>
            <a:endParaRPr lang="sk-SK" b="1" i="1" dirty="0">
              <a:latin typeface="Bookman Old Style" panose="020506040505050202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6717D00-E59A-4421-A667-2C9DC0DD4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b="1" dirty="0">
                <a:solidFill>
                  <a:schemeClr val="bg1"/>
                </a:solidFill>
              </a:rPr>
              <a:t> Pre svoju jednoduchosť ma oslovil práve </a:t>
            </a:r>
            <a:r>
              <a:rPr lang="sk-SK" sz="2000" b="1" dirty="0" err="1">
                <a:solidFill>
                  <a:schemeClr val="bg1"/>
                </a:solidFill>
              </a:rPr>
              <a:t>LaserGRBL</a:t>
            </a:r>
            <a:r>
              <a:rPr lang="sk-SK" sz="2000" b="1" dirty="0">
                <a:solidFill>
                  <a:schemeClr val="bg1"/>
                </a:solidFill>
              </a:rPr>
              <a:t>. Je jednoduchý a efektívny. Je vhodný pre začiatočníkov, program zámerne udržiava veci jednoduché, aby oslovil nadšencov a začiatočníkov. Je schopný načítať akýkoľvek obrázok, logo a odoslať ho do cnc stroja.</a:t>
            </a:r>
          </a:p>
          <a:p>
            <a:r>
              <a:rPr lang="sk-SK" sz="2000" b="1" dirty="0">
                <a:solidFill>
                  <a:schemeClr val="bg1"/>
                </a:solidFill>
              </a:rPr>
              <a:t>Komunikácia a odosielanie G-</a:t>
            </a:r>
            <a:r>
              <a:rPr lang="sk-SK" sz="2000" b="1" dirty="0" err="1">
                <a:solidFill>
                  <a:schemeClr val="bg1"/>
                </a:solidFill>
              </a:rPr>
              <a:t>kodu</a:t>
            </a:r>
            <a:r>
              <a:rPr lang="sk-SK" sz="2000" b="1" dirty="0">
                <a:solidFill>
                  <a:schemeClr val="bg1"/>
                </a:solidFill>
              </a:rPr>
              <a:t> prebieha cez USB port označeného COM Port.</a:t>
            </a:r>
          </a:p>
          <a:p>
            <a:endParaRPr lang="sk-SK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69F57B6-EE5B-48C4-BA77-47E3A1CD80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181555"/>
              </p:ext>
            </p:extLst>
          </p:nvPr>
        </p:nvGraphicFramePr>
        <p:xfrm>
          <a:off x="7221352" y="4411740"/>
          <a:ext cx="2236413" cy="2219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2895238" imgH="2872989" progId="">
                  <p:embed/>
                </p:oleObj>
              </mc:Choice>
              <mc:Fallback>
                <p:oleObj r:id="rId3" imgW="2895238" imgH="287298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1352" y="4411740"/>
                        <a:ext cx="2236413" cy="22191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0098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92174-A8D1-4FA9-968E-9691F6D9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>
                <a:latin typeface="Bookman Old Style" panose="02050604050505020204" pitchFamily="18" charset="0"/>
              </a:rPr>
              <a:t>Vylepšenia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B7D1852-9235-4FA6-8AA2-B5A57EECA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62616"/>
            <a:ext cx="9905999" cy="3541714"/>
          </a:xfrm>
        </p:spPr>
        <p:txBody>
          <a:bodyPr>
            <a:normAutofit/>
          </a:bodyPr>
          <a:lstStyle/>
          <a:p>
            <a:r>
              <a:rPr lang="sk-SK" sz="2000" b="1" dirty="0">
                <a:solidFill>
                  <a:schemeClr val="bg1"/>
                </a:solidFill>
              </a:rPr>
              <a:t>Pri zadávaní práce pre cnc laser sa so zvyšujúcou kvalitou na výstupnom obrázku zvyšuje aj doba gravírovania. Zvyčajne cca 1-2 hodiny. Keďže sa jedna o výkonný laser a horľavý materiál, bolo nutne nainštalovať pár bezpečnostných prvkov. Jednu časť tvorí kamera s Live prenosom na smartphone prostredníctvom domácej </a:t>
            </a:r>
            <a:r>
              <a:rPr lang="sk-SK" sz="2000" b="1" dirty="0" err="1">
                <a:solidFill>
                  <a:schemeClr val="bg1"/>
                </a:solidFill>
              </a:rPr>
              <a:t>wifi</a:t>
            </a:r>
            <a:r>
              <a:rPr lang="sk-SK" sz="2000" b="1" dirty="0">
                <a:solidFill>
                  <a:schemeClr val="bg1"/>
                </a:solidFill>
              </a:rPr>
              <a:t> siete. Takto si môžem v aktuálnom čase pozrieť priebeh prace z rôznych miestnosti domu.</a:t>
            </a:r>
          </a:p>
          <a:p>
            <a:r>
              <a:rPr lang="sk-SK" sz="2000" b="1" dirty="0">
                <a:solidFill>
                  <a:schemeClr val="bg1"/>
                </a:solidFill>
              </a:rPr>
              <a:t>Druhu časť tvorí senzor plameňa umiestnený priamo na laseri. Tento senzor je taktiež pripojený k bzučiaku, ktorý vydáva zvukový signál v prípade výskytu plameňa, požiaru.</a:t>
            </a:r>
          </a:p>
          <a:p>
            <a:endParaRPr lang="sk-SK" dirty="0"/>
          </a:p>
        </p:txBody>
      </p:sp>
      <p:pic>
        <p:nvPicPr>
          <p:cNvPr id="4" name="Obrázok 3" descr="WiFi IP mini kamera A9 s magnetickým držiakom | SpionSvet.sk">
            <a:extLst>
              <a:ext uri="{FF2B5EF4-FFF2-40B4-BE49-F238E27FC236}">
                <a16:creationId xmlns:a16="http://schemas.microsoft.com/office/drawing/2014/main" id="{00C0CD3B-83CE-4C12-BF32-12B46210A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257" y="4783893"/>
            <a:ext cx="1782978" cy="1782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Infračervený senzor plameňa | GM Electronic SK">
            <a:extLst>
              <a:ext uri="{FF2B5EF4-FFF2-40B4-BE49-F238E27FC236}">
                <a16:creationId xmlns:a16="http://schemas.microsoft.com/office/drawing/2014/main" id="{98C0A9AB-DD5E-42FB-9958-531BD799DE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904" y="4909399"/>
            <a:ext cx="1657472" cy="1657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312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344FF0-1C60-4F5D-92CD-CEC35505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19377">
            <a:off x="1143001" y="2312847"/>
            <a:ext cx="9905998" cy="1478570"/>
          </a:xfrm>
        </p:spPr>
        <p:txBody>
          <a:bodyPr/>
          <a:lstStyle/>
          <a:p>
            <a:r>
              <a:rPr lang="sk-SK" b="1" i="1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291451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C089A75B6D9742B40CC0C5C41E5345" ma:contentTypeVersion="13" ma:contentTypeDescription="Umožňuje vytvoriť nový dokument." ma:contentTypeScope="" ma:versionID="aa5e0d582fc61e777ea18c9b25aca32a">
  <xsd:schema xmlns:xsd="http://www.w3.org/2001/XMLSchema" xmlns:xs="http://www.w3.org/2001/XMLSchema" xmlns:p="http://schemas.microsoft.com/office/2006/metadata/properties" xmlns:ns3="5cb3452b-25a0-4861-a1e6-82646991395a" xmlns:ns4="a3ae9482-f6ef-4233-a69b-ab768f6139a6" targetNamespace="http://schemas.microsoft.com/office/2006/metadata/properties" ma:root="true" ma:fieldsID="6bde75c2c2a7c298a6f20a91c53d1cff" ns3:_="" ns4:_="">
    <xsd:import namespace="5cb3452b-25a0-4861-a1e6-82646991395a"/>
    <xsd:import namespace="a3ae9482-f6ef-4233-a69b-ab768f6139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3452b-25a0-4861-a1e6-826469913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ae9482-f6ef-4233-a69b-ab768f6139a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Príkaz hash indikátora zdieľ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8A22AC-40B5-48A1-87EB-ED95F7A4E9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8314FE-4D64-41BD-8CB6-D1813264A5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b3452b-25a0-4861-a1e6-82646991395a"/>
    <ds:schemaRef ds:uri="a3ae9482-f6ef-4233-a69b-ab768f6139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72680E-5C69-4C1D-8155-70D899180DA9}">
  <ds:schemaRefs>
    <ds:schemaRef ds:uri="http://www.w3.org/XML/1998/namespace"/>
    <ds:schemaRef ds:uri="5cb3452b-25a0-4861-a1e6-82646991395a"/>
    <ds:schemaRef ds:uri="a3ae9482-f6ef-4233-a69b-ab768f6139a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425</TotalTime>
  <Words>522</Words>
  <Application>Microsoft Office PowerPoint</Application>
  <PresentationFormat>Širokouhlá</PresentationFormat>
  <Paragraphs>24</Paragraphs>
  <Slides>9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Times New Roman</vt:lpstr>
      <vt:lpstr>Tw Cen MT</vt:lpstr>
      <vt:lpstr>Obvod</vt:lpstr>
      <vt:lpstr>Cnc laser</vt:lpstr>
      <vt:lpstr>Cieľ práce</vt:lpstr>
      <vt:lpstr>laser</vt:lpstr>
      <vt:lpstr>realizácia cnc stroja 1. Konštrukcia</vt:lpstr>
      <vt:lpstr> 2. Elektronika</vt:lpstr>
      <vt:lpstr>Prezentácia programu PowerPoint</vt:lpstr>
      <vt:lpstr> 3. Software</vt:lpstr>
      <vt:lpstr>Vylepšenia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Cnc laser</dc:title>
  <dc:creator>Janka Rusnáková - Študent</dc:creator>
  <cp:lastModifiedBy>Janka Rusnáková - Študent</cp:lastModifiedBy>
  <cp:revision>3</cp:revision>
  <dcterms:created xsi:type="dcterms:W3CDTF">2022-03-13T22:24:14Z</dcterms:created>
  <dcterms:modified xsi:type="dcterms:W3CDTF">2022-03-14T18:35:22Z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0x010100BBC089A75B6D9742B40CC0C5C41E5345</vt:lpwstr>
  </property>
</Properties>
</file>