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69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6" r:id="rId12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úš Kislan" userId="f9e7bb1d907ab0de" providerId="LiveId" clId="{157901F7-EA84-4E0C-B854-D3473E66810B}"/>
    <pc:docChg chg="custSel addSld delSld modSld sldOrd">
      <pc:chgData name="Matúš Kislan" userId="f9e7bb1d907ab0de" providerId="LiveId" clId="{157901F7-EA84-4E0C-B854-D3473E66810B}" dt="2026-03-16T17:07:56.978" v="208" actId="20577"/>
      <pc:docMkLst>
        <pc:docMk/>
      </pc:docMkLst>
      <pc:sldChg chg="del">
        <pc:chgData name="Matúš Kislan" userId="f9e7bb1d907ab0de" providerId="LiveId" clId="{157901F7-EA84-4E0C-B854-D3473E66810B}" dt="2026-03-16T17:02:09.245" v="0" actId="2696"/>
        <pc:sldMkLst>
          <pc:docMk/>
          <pc:sldMk cId="2584280759" sldId="257"/>
        </pc:sldMkLst>
      </pc:sldChg>
      <pc:sldChg chg="delSp modSp new mod ord">
        <pc:chgData name="Matúš Kislan" userId="f9e7bb1d907ab0de" providerId="LiveId" clId="{157901F7-EA84-4E0C-B854-D3473E66810B}" dt="2026-03-16T17:07:56.978" v="208" actId="20577"/>
        <pc:sldMkLst>
          <pc:docMk/>
          <pc:sldMk cId="540040793" sldId="269"/>
        </pc:sldMkLst>
        <pc:spChg chg="mod">
          <ac:chgData name="Matúš Kislan" userId="f9e7bb1d907ab0de" providerId="LiveId" clId="{157901F7-EA84-4E0C-B854-D3473E66810B}" dt="2026-03-16T17:07:56.978" v="208" actId="20577"/>
          <ac:spMkLst>
            <pc:docMk/>
            <pc:sldMk cId="540040793" sldId="269"/>
            <ac:spMk id="2" creationId="{C78FAAEB-C70C-8C82-E8F3-9625A407C11E}"/>
          </ac:spMkLst>
        </pc:spChg>
        <pc:spChg chg="del">
          <ac:chgData name="Matúš Kislan" userId="f9e7bb1d907ab0de" providerId="LiveId" clId="{157901F7-EA84-4E0C-B854-D3473E66810B}" dt="2026-03-16T17:07:10.168" v="199" actId="21"/>
          <ac:spMkLst>
            <pc:docMk/>
            <pc:sldMk cId="540040793" sldId="269"/>
            <ac:spMk id="3" creationId="{2047D43C-D081-423F-2F24-9132055D7167}"/>
          </ac:spMkLst>
        </pc:spChg>
        <pc:spChg chg="mod">
          <ac:chgData name="Matúš Kislan" userId="f9e7bb1d907ab0de" providerId="LiveId" clId="{157901F7-EA84-4E0C-B854-D3473E66810B}" dt="2026-03-16T17:02:39.884" v="8" actId="20577"/>
          <ac:spMkLst>
            <pc:docMk/>
            <pc:sldMk cId="540040793" sldId="269"/>
            <ac:spMk id="4" creationId="{5FD0764D-62CC-8E5E-9551-AB1E1AF9D1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593E58-C1FA-419E-9133-D62B8247A0CD}" type="datetime1">
              <a:rPr lang="sk-SK" smtClean="0"/>
              <a:t>18. 3. 2026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79F80C-C490-43B3-8D19-0042F9BDBBAA}" type="datetime1">
              <a:rPr lang="sk-SK" smtClean="0"/>
              <a:t>18. 3. 2026</a:t>
            </a:fld>
            <a:endParaRPr lang="en-US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"/>
              <a:t>Kliknutím upravíte štýly predlohy textu</a:t>
            </a:r>
            <a:endParaRPr lang="en-US"/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ĺž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ĺž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ĺž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riama spojnica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iama spojnica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riama spojnica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20" name="Zástupný symbol dátumu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F8C1DB6-B6E9-4F7B-96DD-7072F04BAEFD}" type="datetime1">
              <a:rPr lang="sk-SK" smtClean="0"/>
              <a:t>18. 3. 2026</a:t>
            </a:fld>
            <a:endParaRPr lang="en-US" dirty="0"/>
          </a:p>
        </p:txBody>
      </p:sp>
      <p:sp>
        <p:nvSpPr>
          <p:cNvPr id="21" name="Zástupná pät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é číslo snímk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272DE5-AEA9-4ACC-9E05-04042A87619E}" type="datetime1">
              <a:rPr lang="sk-SK" smtClean="0"/>
              <a:t>18. 3. 2026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950202-251D-45E2-822C-75B2F36DD8BE}" type="datetime1">
              <a:rPr lang="sk-SK" smtClean="0"/>
              <a:t>18. 3. 2026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A691F6-4A63-42E4-90E9-69A6FC45C189}" type="datetime1">
              <a:rPr lang="sk-SK" smtClean="0"/>
              <a:t>18. 3. 2026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ĺž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ĺž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ĺž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riama spojnica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iama spojnica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riama spojnica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01C29537-B49C-4F04-A12F-20D399F5C2C6}" type="datetime1">
              <a:rPr lang="sk-SK" smtClean="0"/>
              <a:t>18. 3. 2026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59FE2D-4279-4261-936D-FBEDD6AA9195}" type="datetime1">
              <a:rPr lang="sk-SK" smtClean="0"/>
              <a:t>18. 3. 2026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B6C318-EFB0-4C8B-87EC-51C6A37DA4C1}" type="datetime1">
              <a:rPr lang="sk-SK" smtClean="0"/>
              <a:t>18. 3. 2026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1E41EE-338C-4BCD-86E5-B220F9FCBFB8}" type="datetime1">
              <a:rPr lang="sk-SK" smtClean="0"/>
              <a:t>18. 3. 2026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316BBF-A37A-4518-8384-E1C9C5369A78}" type="datetime1">
              <a:rPr lang="sk-SK" smtClean="0"/>
              <a:t>18. 3. 2026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32B4DC7-C6D0-443A-9AC1-706F94010F92}" type="datetime1">
              <a:rPr lang="sk-SK" smtClean="0"/>
              <a:t>18. 3. 2026</a:t>
            </a:fld>
            <a:endParaRPr lang="en-US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a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B2CB11CC-D6F4-4228-B450-2134BFF6C99A}" type="datetime1">
              <a:rPr lang="sk-SK" smtClean="0"/>
              <a:t>18. 3. 2026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ĺž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ĺž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Kliknutím upravíte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0CA74D9-753D-452E-9D17-5DEDD13B9F67}" type="datetime1">
              <a:rPr lang="sk-SK" smtClean="0"/>
              <a:t>18. 3. 2026</a:t>
            </a:fld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FAAEB-C70C-8C82-E8F3-9625A407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3008035"/>
          </a:xfrm>
        </p:spPr>
        <p:txBody>
          <a:bodyPr>
            <a:normAutofit/>
          </a:bodyPr>
          <a:lstStyle/>
          <a:p>
            <a:r>
              <a:rPr lang="sk-SK" sz="2000" dirty="0"/>
              <a:t>Stredná priemyselná škola techniky a dizajnu Poprad</a:t>
            </a: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r>
              <a:rPr lang="sk-SK" sz="2000" b="1" dirty="0"/>
              <a:t>membránový manometer</a:t>
            </a:r>
            <a:br>
              <a:rPr lang="sk-SK" sz="2000" dirty="0"/>
            </a:br>
            <a:r>
              <a:rPr lang="sk-SK" sz="1400" dirty="0"/>
              <a:t>strojár inovátor</a:t>
            </a:r>
            <a:br>
              <a:rPr lang="sk-SK" sz="1400" dirty="0"/>
            </a:br>
            <a:br>
              <a:rPr lang="sk-SK" sz="1400" dirty="0"/>
            </a:br>
            <a:br>
              <a:rPr lang="sk-SK" sz="1400" dirty="0"/>
            </a:br>
            <a:br>
              <a:rPr lang="sk-SK" sz="1400" dirty="0"/>
            </a:br>
            <a:br>
              <a:rPr lang="sk-SK" sz="1400" dirty="0"/>
            </a:br>
            <a:br>
              <a:rPr lang="sk-SK" sz="1400" dirty="0"/>
            </a:br>
            <a:r>
              <a:rPr lang="sk-SK" sz="1400" dirty="0"/>
              <a:t>ročník 4.								Kislan Matúš</a:t>
            </a:r>
            <a:endParaRPr lang="sk-SK" sz="2000" b="1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FD0764D-62CC-8E5E-9551-AB1E1AF9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4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18683-C2E6-B58B-2ABB-935D1C7E6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FCF3D-4EDF-7EB9-2B17-5EF1897F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9322"/>
          </a:xfrm>
        </p:spPr>
        <p:txBody>
          <a:bodyPr>
            <a:normAutofit/>
          </a:bodyPr>
          <a:lstStyle/>
          <a:p>
            <a:r>
              <a:rPr lang="sk-SK" dirty="0"/>
              <a:t>Prínos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D43BDB-8FB1-59A7-4A41-92F59A3A7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1491916"/>
            <a:ext cx="10058399" cy="4360244"/>
          </a:xfrm>
        </p:spPr>
        <p:txBody>
          <a:bodyPr>
            <a:normAutofit/>
          </a:bodyPr>
          <a:lstStyle/>
          <a:p>
            <a:r>
              <a:rPr lang="sk-SK" dirty="0"/>
              <a:t>Na základe testovaní a skúšok sa nám potvrdilo, že guma je vhodným materiálom pre výrobu membrán.</a:t>
            </a:r>
          </a:p>
          <a:p>
            <a:r>
              <a:rPr lang="sk-SK" dirty="0"/>
              <a:t>Gumová membrána väčších priemerov je veľmi citlivá na malé zmeny meraného tlaku.</a:t>
            </a:r>
          </a:p>
          <a:p>
            <a:r>
              <a:rPr lang="sk-SK" dirty="0"/>
              <a:t>V praxi, manometre pre snímanie nízkych pretlakov môžu využívať membrány s vysokou deformáciou.</a:t>
            </a:r>
          </a:p>
          <a:p>
            <a:r>
              <a:rPr lang="sk-SK" dirty="0"/>
              <a:t>Práve guma zabezpečuje vysokú deformáciu čím možno zjednodušiť mechanizmus pohybového prenosu.</a:t>
            </a:r>
          </a:p>
          <a:p>
            <a:r>
              <a:rPr lang="sk-SK" dirty="0"/>
              <a:t>Manometre, ktoré využívajú nízku deformáciu tlakomerného člena, majú mechanizmus, ktorý musí previesť extrémne malú deformáciu na pohyb ručičky. </a:t>
            </a:r>
          </a:p>
          <a:p>
            <a:r>
              <a:rPr lang="sk-SK" dirty="0"/>
              <a:t>Použitím gumy možno odstrániť nevýhodu malej deformácie.</a:t>
            </a:r>
          </a:p>
        </p:txBody>
      </p:sp>
    </p:spTree>
    <p:extLst>
      <p:ext uri="{BB962C8B-B14F-4D97-AF65-F5344CB8AC3E}">
        <p14:creationId xmlns:p14="http://schemas.microsoft.com/office/powerpoint/2010/main" val="406406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37212-A132-1357-BB0F-928EF76A92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56DBB3-945F-FEF7-1E9E-3168C819C7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Matúš Kislan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61CE92-D9B5-BE00-D2BC-8539DDEC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k-SK" dirty="0"/>
              <a:t>IV.ES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CA960-05EC-5C52-0AE1-91D4D124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9480"/>
          </a:xfrm>
        </p:spPr>
        <p:txBody>
          <a:bodyPr/>
          <a:lstStyle/>
          <a:p>
            <a:r>
              <a:rPr lang="sk-SK" dirty="0"/>
              <a:t>Cieľ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D1CCBE-BBE5-0228-53BA-A0A3C23F7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52074"/>
            <a:ext cx="10058400" cy="4400670"/>
          </a:xfrm>
        </p:spPr>
        <p:txBody>
          <a:bodyPr>
            <a:normAutofit/>
          </a:bodyPr>
          <a:lstStyle/>
          <a:p>
            <a:r>
              <a:rPr lang="sk-SK" sz="1800" dirty="0"/>
              <a:t>Cieľom práce je skonštruovať a spojazdniť membránový manometer a vysvetliť princíp činnosti spolu s jeho využitím v praxi. </a:t>
            </a:r>
          </a:p>
          <a:p>
            <a:r>
              <a:rPr lang="sk-SK" sz="1800" dirty="0"/>
              <a:t>Praktická časť práce sa venuje samotnému konštruovaniu membránového manometra. </a:t>
            </a:r>
          </a:p>
          <a:p>
            <a:r>
              <a:rPr lang="sk-SK" sz="1800" dirty="0"/>
              <a:t>Opisuje návrh technických parametrov jednotlivých častí.</a:t>
            </a:r>
          </a:p>
          <a:p>
            <a:r>
              <a:rPr lang="sk-SK" sz="1800" dirty="0"/>
              <a:t>Práca odôvodňuje výber použitých materiálov, zároveň objasňuje postup výroby, testovania, a kalibráciu. </a:t>
            </a:r>
          </a:p>
          <a:p>
            <a:r>
              <a:rPr lang="sk-SK" sz="1800" dirty="0"/>
              <a:t>Hlavnými objektami testovania sú tesnosť pretlakovej komory, pružnosť a pevnosť membrány, funkčnosť a presnosť mechanizmu prenosu deformácie.  </a:t>
            </a:r>
          </a:p>
        </p:txBody>
      </p:sp>
    </p:spTree>
    <p:extLst>
      <p:ext uri="{BB962C8B-B14F-4D97-AF65-F5344CB8AC3E}">
        <p14:creationId xmlns:p14="http://schemas.microsoft.com/office/powerpoint/2010/main" val="185218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DF986-CEE1-CDAF-D0AF-07AB7D42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9322"/>
          </a:xfrm>
        </p:spPr>
        <p:txBody>
          <a:bodyPr/>
          <a:lstStyle/>
          <a:p>
            <a:r>
              <a:rPr lang="sk-SK" dirty="0"/>
              <a:t>Manometer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3D5377-7195-B569-D1E8-D712C490B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91916"/>
            <a:ext cx="5394960" cy="4360244"/>
          </a:xfrm>
        </p:spPr>
        <p:txBody>
          <a:bodyPr/>
          <a:lstStyle/>
          <a:p>
            <a:r>
              <a:rPr lang="sk-SK" dirty="0"/>
              <a:t>Manometer je nevyhnutný merací prístroj, široko používaný v rôznych priemyselných odvetviach. </a:t>
            </a:r>
          </a:p>
          <a:p>
            <a:r>
              <a:rPr lang="sk-SK" dirty="0"/>
              <a:t>Slúži na meranie vyšších atmosférických a hydrostatických tlakov v plynoch a v kvapalinách.</a:t>
            </a:r>
          </a:p>
          <a:p>
            <a:r>
              <a:rPr lang="sk-SK" dirty="0"/>
              <a:t>V závislosti od tlakomerného člena sa rozdeľujú na: </a:t>
            </a:r>
          </a:p>
          <a:p>
            <a:pPr marL="342900" indent="-342900">
              <a:buFont typeface="+mj-lt"/>
              <a:buAutoNum type="alphaLcParenR"/>
            </a:pPr>
            <a:r>
              <a:rPr lang="sk-SK" dirty="0" err="1"/>
              <a:t>Bourdonové</a:t>
            </a:r>
            <a:endParaRPr lang="sk-SK" dirty="0"/>
          </a:p>
          <a:p>
            <a:pPr marL="342900" indent="-342900">
              <a:buFont typeface="+mj-lt"/>
              <a:buAutoNum type="alphaLcParenR"/>
            </a:pPr>
            <a:r>
              <a:rPr lang="sk-SK" dirty="0"/>
              <a:t>Membránové</a:t>
            </a:r>
          </a:p>
          <a:p>
            <a:pPr marL="342900" indent="-342900">
              <a:buFont typeface="+mj-lt"/>
              <a:buAutoNum type="alphaLcParenR"/>
            </a:pPr>
            <a:r>
              <a:rPr lang="sk-SK" dirty="0" err="1"/>
              <a:t>Vlnovcové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4" name="Zástupný objekt pre obsah 13">
            <a:extLst>
              <a:ext uri="{FF2B5EF4-FFF2-40B4-BE49-F238E27FC236}">
                <a16:creationId xmlns:a16="http://schemas.microsoft.com/office/drawing/2014/main" id="{A6BB1006-77EC-93FD-1D46-C43418EEAF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29" y="1491282"/>
            <a:ext cx="3117418" cy="4360244"/>
          </a:xfrm>
        </p:spPr>
      </p:pic>
    </p:spTree>
    <p:extLst>
      <p:ext uri="{BB962C8B-B14F-4D97-AF65-F5344CB8AC3E}">
        <p14:creationId xmlns:p14="http://schemas.microsoft.com/office/powerpoint/2010/main" val="91679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E40A5-38B3-F1B9-2A91-D7DE59D34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90A745-93A0-1EE0-0169-F498058A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9322"/>
          </a:xfrm>
        </p:spPr>
        <p:txBody>
          <a:bodyPr/>
          <a:lstStyle/>
          <a:p>
            <a:r>
              <a:rPr lang="sk-SK" dirty="0"/>
              <a:t>Membrána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DA9E4B-2085-C5F3-EC3B-AEE9452F0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91916"/>
            <a:ext cx="5394960" cy="4360244"/>
          </a:xfrm>
        </p:spPr>
        <p:txBody>
          <a:bodyPr>
            <a:normAutofit/>
          </a:bodyPr>
          <a:lstStyle/>
          <a:p>
            <a:r>
              <a:rPr lang="sk-SK" dirty="0"/>
              <a:t>Pri navrhovaní materiálu membrány sme zvolili gumu.</a:t>
            </a:r>
          </a:p>
          <a:p>
            <a:r>
              <a:rPr lang="sk-SK" dirty="0"/>
              <a:t>Veľkou výhodou gumy je jej vysoká elasticita. </a:t>
            </a:r>
          </a:p>
          <a:p>
            <a:r>
              <a:rPr lang="sk-SK" dirty="0"/>
              <a:t>Veľkosť pôsobiacej sily zapríčiňuje priamoúmernú deformáciu.</a:t>
            </a:r>
          </a:p>
          <a:p>
            <a:r>
              <a:rPr lang="sk-SK" dirty="0"/>
              <a:t> Otestovali sme dva typy gumových membrán: ručne vyrobenú membránu vystrihnutú zo zvitku gumovej podložky a membránu z dýchacieho prístroja.</a:t>
            </a:r>
          </a:p>
          <a:p>
            <a:r>
              <a:rPr lang="sk-SK" dirty="0"/>
              <a:t>Membrána z dýchacieho pristroja testovanie nevydržala.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3184B46B-5D77-0EB7-B921-EC4BB2FF6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491916"/>
            <a:ext cx="4663440" cy="4360244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Ručne vyrobená membrána dosahovala oveľa lepších výsledkov.</a:t>
            </a:r>
          </a:p>
        </p:txBody>
      </p:sp>
      <p:pic>
        <p:nvPicPr>
          <p:cNvPr id="10" name="Zástupný objekt pre obsah 6">
            <a:extLst>
              <a:ext uri="{FF2B5EF4-FFF2-40B4-BE49-F238E27FC236}">
                <a16:creationId xmlns:a16="http://schemas.microsoft.com/office/drawing/2014/main" id="{24C19AD6-72F2-D3FB-180B-44A98616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36" y="1491916"/>
            <a:ext cx="4392664" cy="196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82140-C7FC-2F66-F811-115E613F6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7FDA7-350B-6DAE-D4AF-1208B08D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9322"/>
          </a:xfrm>
        </p:spPr>
        <p:txBody>
          <a:bodyPr/>
          <a:lstStyle/>
          <a:p>
            <a:r>
              <a:rPr lang="sk-SK" dirty="0"/>
              <a:t>Pretlaková komora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56D58C-9080-8DBC-0E3A-A52809BF6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91916"/>
            <a:ext cx="5394960" cy="4360244"/>
          </a:xfrm>
        </p:spPr>
        <p:txBody>
          <a:bodyPr/>
          <a:lstStyle/>
          <a:p>
            <a:r>
              <a:rPr lang="sk-SK" dirty="0"/>
              <a:t>Pretlaková komora je časť manometra, ktorá zoviera membránu. </a:t>
            </a:r>
          </a:p>
          <a:p>
            <a:r>
              <a:rPr lang="sk-SK" dirty="0"/>
              <a:t>Komora však nesmie poškodzovať membránu, vyžaduje sa tesnosť.</a:t>
            </a:r>
          </a:p>
          <a:p>
            <a:r>
              <a:rPr lang="sk-SK" dirty="0"/>
              <a:t>Gumové prítlačné prstence obe požiadavky spĺňajú.  </a:t>
            </a:r>
          </a:p>
          <a:p>
            <a:r>
              <a:rPr lang="sk-SK" dirty="0"/>
              <a:t>Testovaním sa zistilo, že gumové prstence sú vhodnými prítlačnými a tesniacimi prvkami.</a:t>
            </a:r>
          </a:p>
          <a:p>
            <a:r>
              <a:rPr lang="sk-SK" dirty="0"/>
              <a:t>Pred montážou boli gumové dielce očistené od nečistôt a prachu, to výrazne zvýšilo ich priľnavosť.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C6559336-18F2-1B6C-4300-3BD7F9B64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491916"/>
            <a:ext cx="4663440" cy="4360244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5D3005E-2ACC-062C-A274-04E283B8F13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665493" y="2341238"/>
            <a:ext cx="4320000" cy="324000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547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43746-49FB-8E92-7E72-01B3A3F10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94530-E066-8162-B557-91A198C6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9322"/>
          </a:xfrm>
        </p:spPr>
        <p:txBody>
          <a:bodyPr/>
          <a:lstStyle/>
          <a:p>
            <a:r>
              <a:rPr lang="sk-SK" dirty="0"/>
              <a:t>Mechanizmus pohybového prenosu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41B880D2-2FDB-8F65-2382-922DB08B1A9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66800" y="1491916"/>
                <a:ext cx="5394960" cy="4360244"/>
              </a:xfrm>
            </p:spPr>
            <p:txBody>
              <a:bodyPr>
                <a:normAutofit/>
              </a:bodyPr>
              <a:lstStyle/>
              <a:p>
                <a:r>
                  <a:rPr lang="sk-SK" dirty="0"/>
                  <a:t>Mechanizmus slúži na premenu vertikálneho pohybu tiahla na pohyb rotačný (otáčavý pohyb ručičkového ukazovateľa tlaku).</a:t>
                </a:r>
              </a:p>
              <a:p>
                <a:r>
                  <a:rPr lang="sk-SK" dirty="0"/>
                  <a:t>Zvolili sme ozubený hrebeň s dvojicou ozubených kolies. </a:t>
                </a:r>
              </a:p>
              <a:p>
                <a:r>
                  <a:rPr lang="sk-SK" dirty="0"/>
                  <a:t>Hrebeň je priamo napojený na tiahlo dotýkajúce sa membrány.</a:t>
                </a:r>
              </a:p>
              <a:p>
                <a:r>
                  <a:rPr lang="sk-SK" dirty="0"/>
                  <a:t>Prevodový pomer medzi pastorkom a ozubeným kolesom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sk-SK" dirty="0"/>
                  <a:t>.</a:t>
                </a:r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41B880D2-2FDB-8F65-2382-922DB08B1A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66800" y="1491916"/>
                <a:ext cx="5394960" cy="4360244"/>
              </a:xfrm>
              <a:blipFill>
                <a:blip r:embed="rId2"/>
                <a:stretch>
                  <a:fillRect l="-791" t="-83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F5DD4102-5A9B-D1E4-78EA-B8A66EECE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491916"/>
            <a:ext cx="4663440" cy="4360244"/>
          </a:xfrm>
        </p:spPr>
        <p:txBody>
          <a:bodyPr>
            <a:normAutofit/>
          </a:bodyPr>
          <a:lstStyle/>
          <a:p>
            <a:r>
              <a:rPr lang="sk-SK" dirty="0"/>
              <a:t>Pri maximálnom nafúknutí membrány, membrána zdvihne tiahlo do výšky 8 mm a pretočí ozubeným prevodom.</a:t>
            </a:r>
          </a:p>
          <a:p>
            <a:r>
              <a:rPr lang="sk-SK" dirty="0"/>
              <a:t>Ručičkový ukazovateľ sa pretočí o 240°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9DF0211-BDA9-8014-EF01-8277BCF90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55" y="3376629"/>
            <a:ext cx="3676650" cy="198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85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64427-DB8B-5E6C-CB5B-02601A60D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EA146-825E-AA09-D269-DF3A89E2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9322"/>
          </a:xfrm>
        </p:spPr>
        <p:txBody>
          <a:bodyPr>
            <a:normAutofit fontScale="90000"/>
          </a:bodyPr>
          <a:lstStyle/>
          <a:p>
            <a:r>
              <a:rPr lang="sk-SK" dirty="0"/>
              <a:t>Upnutie mechanizmu pohybového prenosu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0BA1A30-D54D-BF4B-6463-268F871AE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91916"/>
            <a:ext cx="5394960" cy="4360244"/>
          </a:xfrm>
        </p:spPr>
        <p:txBody>
          <a:bodyPr>
            <a:normAutofit/>
          </a:bodyPr>
          <a:lstStyle/>
          <a:p>
            <a:r>
              <a:rPr lang="sk-SK" dirty="0"/>
              <a:t>Ozubený prevod sme upli na pliešok nazvaný ako nosná doska mechanizmu. </a:t>
            </a:r>
          </a:p>
          <a:p>
            <a:r>
              <a:rPr lang="sk-SK" dirty="0"/>
              <a:t>Nosná doska je vyrobená z medi (dobrá </a:t>
            </a:r>
            <a:r>
              <a:rPr lang="sk-SK" dirty="0" err="1"/>
              <a:t>obrábateľnosť</a:t>
            </a:r>
            <a:r>
              <a:rPr lang="sk-SK" dirty="0"/>
              <a:t> a odolnosť proti korózií).  </a:t>
            </a:r>
          </a:p>
          <a:p>
            <a:r>
              <a:rPr lang="sk-SK" dirty="0"/>
              <a:t>Kryt manometra je vyrobený z hliníka, má tvar plechovky, je veľmi pevný a ľahký.</a:t>
            </a:r>
          </a:p>
          <a:p>
            <a:r>
              <a:rPr lang="sk-SK" dirty="0"/>
              <a:t>Montáž dosiek do krytu bola takmer nemožná, pretože kruhový tvar pliešku sa nevošiel cez obrubu krytu manometra. </a:t>
            </a:r>
          </a:p>
          <a:p>
            <a:r>
              <a:rPr lang="sk-SK" dirty="0"/>
              <a:t>Obe medené dosky sme orezali do trojuholníkového tvaru (tento tvar umožnil pliešku vojsť do krytu).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612D235-8266-FA1B-56D3-181D3903D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64" y="1975485"/>
            <a:ext cx="3885565" cy="290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22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6C100-F069-AF64-73A7-4BD726D18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DE34A-DC6A-77A1-D401-621D68B9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9322"/>
          </a:xfrm>
        </p:spPr>
        <p:txBody>
          <a:bodyPr>
            <a:normAutofit/>
          </a:bodyPr>
          <a:lstStyle/>
          <a:p>
            <a:r>
              <a:rPr lang="sk-SK" dirty="0"/>
              <a:t>Testovanie, zistenia a riešenia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6B32BB-1C0F-5283-1526-7A6A1948A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91916"/>
            <a:ext cx="5394960" cy="4360244"/>
          </a:xfrm>
        </p:spPr>
        <p:txBody>
          <a:bodyPr>
            <a:normAutofit/>
          </a:bodyPr>
          <a:lstStyle/>
          <a:p>
            <a:r>
              <a:rPr lang="sk-SK" dirty="0"/>
              <a:t>Testovanie a porovnávanie nameraných hodnôt s referenčným prístrojom odhalilo, že náš model nie je dostatočne presný. </a:t>
            </a:r>
          </a:p>
          <a:p>
            <a:r>
              <a:rPr lang="sk-SK" dirty="0"/>
              <a:t>Na základe analýz možno skonštatovať, že ručná výroba a nevhodné ozubenie spôsobili nepresnosť merania. </a:t>
            </a:r>
          </a:p>
          <a:p>
            <a:r>
              <a:rPr lang="sk-SK" dirty="0"/>
              <a:t>Presnosť merania sa môže zvýšiť použitím jemného ozubenia alebo využitím iných alternatív ako napr. trecie prevody.</a:t>
            </a:r>
          </a:p>
          <a:p>
            <a:r>
              <a:rPr lang="sk-SK" dirty="0"/>
              <a:t>Veľkou a nápadnou nevýhodou manometra je vysoká hmotnosť, ktorá môže byť ľahko odstrániteľná použitím ľahkých zliatin.</a:t>
            </a:r>
          </a:p>
        </p:txBody>
      </p:sp>
      <p:pic>
        <p:nvPicPr>
          <p:cNvPr id="7" name="Zástupný objekt pre obsah 6" descr="Obrázok, na ktorom je podlaha, nástroj, vnútri, hodiny&#10;&#10;Obsah vygenerovaný pomocou AI môže byť nesprávny.">
            <a:extLst>
              <a:ext uri="{FF2B5EF4-FFF2-40B4-BE49-F238E27FC236}">
                <a16:creationId xmlns:a16="http://schemas.microsoft.com/office/drawing/2014/main" id="{F1359004-9C0A-5388-CBC2-5CF5531F7E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r="4563" b="11307"/>
          <a:stretch>
            <a:fillRect/>
          </a:stretch>
        </p:blipFill>
        <p:spPr bwMode="auto">
          <a:xfrm>
            <a:off x="6976534" y="2000037"/>
            <a:ext cx="4074996" cy="3197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928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F390F-C560-A843-6FFA-79F19F5F7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1A017-D8D1-EC89-8DEC-28CA0F45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9322"/>
          </a:xfrm>
        </p:spPr>
        <p:txBody>
          <a:bodyPr>
            <a:normAutofit/>
          </a:bodyPr>
          <a:lstStyle/>
          <a:p>
            <a:r>
              <a:rPr lang="sk-SK" dirty="0"/>
              <a:t>Testovanie, zistenia a riešenia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8761C7-2C98-3332-FEAD-485EB14E4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91916"/>
            <a:ext cx="5394960" cy="4360244"/>
          </a:xfrm>
        </p:spPr>
        <p:txBody>
          <a:bodyPr>
            <a:normAutofit/>
          </a:bodyPr>
          <a:lstStyle/>
          <a:p>
            <a:r>
              <a:rPr lang="sk-SK" dirty="0"/>
              <a:t>Manometer by bolo možné inovovať digitálnym spôsobom.</a:t>
            </a:r>
          </a:p>
          <a:p>
            <a:r>
              <a:rPr lang="sk-SK" dirty="0" err="1"/>
              <a:t>Tenzometer</a:t>
            </a:r>
            <a:r>
              <a:rPr lang="sk-SK" dirty="0"/>
              <a:t> umiestnený na membráne mení  elektrický odpor v závislosti od jej deformácie.</a:t>
            </a:r>
          </a:p>
          <a:p>
            <a:r>
              <a:rPr lang="sk-SK" dirty="0"/>
              <a:t>Digitálno-analógový prevodník vypočíta silu, ktorú zapríčinila deformácia membrány.</a:t>
            </a:r>
          </a:p>
          <a:p>
            <a:r>
              <a:rPr lang="sk-SK" dirty="0"/>
              <a:t>Kapacitný snímač polohy v manometri môže sledovať veľkosť vysunutia tiahla a tým spracovať nameranú hodnotu digitálne. </a:t>
            </a:r>
          </a:p>
          <a:p>
            <a:endParaRPr lang="sk-SK" dirty="0"/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1992F775-4B24-1B92-482C-3C36BC84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491916"/>
            <a:ext cx="4663440" cy="4360244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1026" name="Picture 2" descr="WIKA DIFFERENTIAL PRESSURE GAUGE STAINLESS STEEL VERSION | WITH ...">
            <a:extLst>
              <a:ext uri="{FF2B5EF4-FFF2-40B4-BE49-F238E27FC236}">
                <a16:creationId xmlns:a16="http://schemas.microsoft.com/office/drawing/2014/main" id="{09C5A0F2-A9DB-E473-E6CA-89DA7684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83" y="22432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0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19_TF78438558" id="{03D3C7D7-7294-4361-A24E-058731A8E82E}" vid="{E6517E62-9974-45F6-9388-3E4B9F20DFDE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{0D6EA735-3D04-4A21-9396-A4F683BE78EB}TF8a9b5915-b8c7-461e-8cdd-693d48b5e323e6ce6bb7_win32-c028d1757331</Template>
  <TotalTime>431</TotalTime>
  <Words>655</Words>
  <Application>Microsoft Office PowerPoint</Application>
  <PresentationFormat>Širokouhlá</PresentationFormat>
  <Paragraphs>68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Calibri</vt:lpstr>
      <vt:lpstr>Cambria Math</vt:lpstr>
      <vt:lpstr>Century Gothic</vt:lpstr>
      <vt:lpstr>Garamond</vt:lpstr>
      <vt:lpstr>SavonVTI</vt:lpstr>
      <vt:lpstr>Stredná priemyselná škola techniky a dizajnu Poprad    membránový manometer strojár inovátor      ročník 4.        Kislan Matúš</vt:lpstr>
      <vt:lpstr>Cieľ práce</vt:lpstr>
      <vt:lpstr>Manometer </vt:lpstr>
      <vt:lpstr>Membrána </vt:lpstr>
      <vt:lpstr>Pretlaková komora</vt:lpstr>
      <vt:lpstr>Mechanizmus pohybového prenosu</vt:lpstr>
      <vt:lpstr>Upnutie mechanizmu pohybového prenosu</vt:lpstr>
      <vt:lpstr>Testovanie, zistenia a riešenia</vt:lpstr>
      <vt:lpstr>Testovanie, zistenia a riešenia</vt:lpstr>
      <vt:lpstr>Prínos práce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Stredná priemyselná škola techniky a dizajnu Poprad    membránový manometer strojár inovátor      ročník 4.        Kislan Matúš</dc:title>
  <dc:creator>Matúš Kislan</dc:creator>
  <cp:lastModifiedBy>Matúš Kislan</cp:lastModifiedBy>
  <cp:revision>4</cp:revision>
  <dcterms:created xsi:type="dcterms:W3CDTF">2026-02-02T09:13:48Z</dcterms:created>
  <dcterms:modified xsi:type="dcterms:W3CDTF">2026-03-18T16:51:52Z</dcterms:modified>
</cp:coreProperties>
</file>