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27"/>
    <a:srgbClr val="F74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DBECE-4533-6FEE-B423-D1B9225F9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0972F8-D44A-634B-D9FB-9465959E7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01A6C5A-A9DD-1E80-F9BB-82655579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91ED9FD-BA7E-2B24-D308-81006DB0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659473F-3F50-8F54-9094-E0C7B18A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44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974B6-4AA4-21E2-460C-04E7C089C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37885BA-975C-FCDF-6C3C-F86FD3BFD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3443DFE-F9A0-4DA9-639A-6E912C0B1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F7B9505-DA5D-B95A-30BD-0F4429C2B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35ABC57-69B0-EDF9-14D4-0C908511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57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F833CEC-CFE9-039E-CF12-81C454793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BCB88F47-8C49-806D-0356-54F22432C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1E2E0A7-7149-521B-FF59-8791D571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821B40-1AA9-F858-4446-76C34A465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DA67666F-85F5-EF21-F9B8-1FDCEAC7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42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E03A79-C37A-5413-2DE2-82329C170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3EEE74-EB56-0619-B03E-2014035B4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6CA28A-B5BE-66EF-A8E1-58472D8E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005651B-1C91-6B27-1FEF-909E0E69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CBB801E-EBE3-10A1-91A7-AD50CCA7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835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FE34B1-C546-855A-13BD-B9FC8DD3C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8370C3-EE9E-DE24-77BD-BC671E39E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663A33-B628-98B9-BC5B-AF4615D7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FAB5928-AFDD-FB8C-F0A1-74C75795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06E0A37-0B6E-16C9-C1F3-2C2B2799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661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EF4B1-61CA-503B-DF1B-C9EEB5B09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B2A40B-C6E6-CDA5-C1CF-72342F1A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EA2A39C-9378-1B36-F88A-EAC0CF7A3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3C945F8-2CBC-C119-4759-2793104D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91DB1FE-510A-2EE9-1A00-3EF89ABB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F2272B-7889-5F78-323C-5F301EDC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4496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E3F464-86EA-3DEF-C6F3-28467FF2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4CB246-A795-6E3D-F5F0-21A8CB83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B8F27B0-8442-3ACB-E83C-B6BA2FD63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9B0216-8B2A-D746-1727-1A9CA41B5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F9F7025C-5789-8BEA-67F5-24BF1910D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F66DAACD-0E1E-1B29-F07B-4D44CF36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361E07E-A3AF-2531-D8AB-CABF8208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31E9C353-837B-281D-980F-2EB0680C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8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1D292-6063-B61B-BF19-EE97F8BD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7238F11C-5D16-8497-15CA-4D357E021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3F33CE0-C17A-25C3-58A1-B7299511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D13B5C6-B1AF-A416-815D-2AE89C7C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658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FABED8-C896-7456-8E5E-D7F5D54E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65205450-79C7-766C-7221-2035422C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5E6EAE0-2174-669F-CBD3-05B1E61C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72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CF51C-D0F1-4BC6-B2CF-338AF678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38F3CAD-243D-1FF8-3B8B-4FB2DE6B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C53DDD-D6E8-1DB4-7C16-EA092DC9ED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64A7E75-7B87-1E40-C06B-58D7D8F9F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2698454-DD7D-4F32-11BC-7FA6221F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1290820-FA5E-6E5D-9E92-36E85AE3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0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916F0-A9DB-66F3-58D2-68C11601A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7C38FE9-0AAB-DE52-4CBA-9DFEFAB53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CD0705-FD54-CC93-FCF5-1CAD5A2B4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07444B6-D4B1-D3DC-16BE-2F38DAA2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82C46F2-E596-9E5B-A8ED-86BA2C17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E42B97B-5794-37BB-077C-5036468A4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64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DC7A06AA-D5DC-ABFC-E464-E95C13AFB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1F00FB-7903-CB99-189E-898282DA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F3EE106-D009-37B3-2DB7-8CC5FA8E8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47B77-1B6B-471B-962F-B475843E3DC2}" type="datetimeFigureOut">
              <a:rPr lang="sk-SK" smtClean="0"/>
              <a:t>19. 3. 2026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3D2EC16-3D51-5A5F-0937-7412FF4E0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6829204-4E87-F73D-5B28-09ACD661A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0D67B9-5A8C-479F-BAF6-BD011DD4861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801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92411-0462-A4A3-4E9C-D59937EF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35127"/>
            <a:ext cx="9144000" cy="2387745"/>
          </a:xfrm>
        </p:spPr>
        <p:txBody>
          <a:bodyPr>
            <a:normAutofit fontScale="90000"/>
          </a:bodyPr>
          <a:lstStyle/>
          <a:p>
            <a:r>
              <a:rPr lang="sk-SK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</a:rPr>
              <a:t>Inteligentná triediaca nádoba na odpad s využitím počítačového videnia</a:t>
            </a:r>
            <a:br>
              <a:rPr lang="sk-SK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</a:rPr>
            </a:br>
            <a:r>
              <a:rPr lang="sk-SK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</a:rPr>
              <a:t>Strojár Inovátor</a:t>
            </a:r>
            <a:endParaRPr lang="sk-SK" sz="48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9C6B35-14B3-70D9-793E-E7A1FB281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6987"/>
            <a:ext cx="1167245" cy="722929"/>
          </a:xfrm>
        </p:spPr>
        <p:txBody>
          <a:bodyPr>
            <a:normAutofit/>
          </a:bodyPr>
          <a:lstStyle/>
          <a:p>
            <a:pPr algn="l"/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  <a:p>
            <a:pPr algn="l"/>
            <a:r>
              <a:rPr lang="sk-SK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Prešov	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0E89BF8-0E41-C40A-A634-37DF4D15750B}"/>
              </a:ext>
            </a:extLst>
          </p:cNvPr>
          <p:cNvSpPr txBox="1"/>
          <p:nvPr/>
        </p:nvSpPr>
        <p:spPr>
          <a:xfrm>
            <a:off x="1794468" y="312854"/>
            <a:ext cx="8603063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1800" kern="1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Lohit Marathi"/>
              </a:rPr>
              <a:t>Stredná priemyselná škola elektrotechnická</a:t>
            </a:r>
            <a:endParaRPr lang="sk-SK" sz="1800" kern="100" cap="all" dirty="0">
              <a:effectLst/>
              <a:latin typeface="Liberation Sans Narrow"/>
              <a:ea typeface="Noto Serif CJK SC"/>
              <a:cs typeface="Lohit Marathi"/>
            </a:endParaRPr>
          </a:p>
          <a:p>
            <a:pPr algn="ctr">
              <a:lnSpc>
                <a:spcPct val="150000"/>
              </a:lnSpc>
            </a:pPr>
            <a:r>
              <a:rPr lang="sk-SK" sz="1800" kern="100" cap="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Noto Serif CJK SC"/>
                <a:cs typeface="Lohit Marathi"/>
              </a:rPr>
              <a:t>Prešov</a:t>
            </a:r>
            <a:endParaRPr lang="sk-SK" sz="1800" kern="100" cap="all" dirty="0">
              <a:effectLst/>
              <a:latin typeface="Liberation Sans Narrow"/>
              <a:ea typeface="Noto Serif CJK SC"/>
              <a:cs typeface="Lohit Marathi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76A6E6E-5E90-6934-5442-29213E4C0066}"/>
              </a:ext>
            </a:extLst>
          </p:cNvPr>
          <p:cNvSpPr txBox="1"/>
          <p:nvPr/>
        </p:nvSpPr>
        <p:spPr>
          <a:xfrm>
            <a:off x="8541327" y="4648288"/>
            <a:ext cx="2421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Riešitelia: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Miroslav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Troščák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Matúš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Jurica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Sebastián Šimon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 štúdia:  štvrtý</a:t>
            </a:r>
          </a:p>
        </p:txBody>
      </p:sp>
      <p:pic>
        <p:nvPicPr>
          <p:cNvPr id="19" name="Obrázok 18" descr="Obrázok, na ktorom je text, dizajn, výrobca&#10;&#10;Automaticky generovaný popis">
            <a:extLst>
              <a:ext uri="{FF2B5EF4-FFF2-40B4-BE49-F238E27FC236}">
                <a16:creationId xmlns:a16="http://schemas.microsoft.com/office/drawing/2014/main" id="{6C348F1B-14B0-A86F-F93D-ECEEAFE55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Záver + budúcnosť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4D2798-0753-80B4-218C-06012EBC1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2459504"/>
            <a:ext cx="41494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+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IoT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budúcnosť odpadového hospodárstva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Možné rozšírenia: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viac typov odpadu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váženie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city integrácia</a:t>
            </a:r>
          </a:p>
        </p:txBody>
      </p:sp>
      <p:pic>
        <p:nvPicPr>
          <p:cNvPr id="5" name="IMG_3593 (1)">
            <a:hlinkClick r:id="" action="ppaction://media"/>
            <a:extLst>
              <a:ext uri="{FF2B5EF4-FFF2-40B4-BE49-F238E27FC236}">
                <a16:creationId xmlns:a16="http://schemas.microsoft.com/office/drawing/2014/main" id="{12775DF2-0F88-02FA-ACBB-C3CCBF9879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6303899" y="360959"/>
            <a:ext cx="3746393" cy="66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743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 a motivácia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051B0BB6-A4BE-9608-3587-25A0CC6E5B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839095"/>
            <a:ext cx="10235304" cy="117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Nízka efektivita triedenia odpadu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~30 % odpadu je zle vytriedeného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Nedostatok automatizácie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0C17394C-6077-C10B-5CEB-1569895D1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51061"/>
          <a:stretch/>
        </p:blipFill>
        <p:spPr bwMode="auto">
          <a:xfrm>
            <a:off x="5773500" y="1392382"/>
            <a:ext cx="4489689" cy="484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bdĺžnik 19">
            <a:extLst>
              <a:ext uri="{FF2B5EF4-FFF2-40B4-BE49-F238E27FC236}">
                <a16:creationId xmlns:a16="http://schemas.microsoft.com/office/drawing/2014/main" id="{994B0144-B18D-3209-5801-449F0A620CC6}"/>
              </a:ext>
            </a:extLst>
          </p:cNvPr>
          <p:cNvSpPr/>
          <p:nvPr/>
        </p:nvSpPr>
        <p:spPr>
          <a:xfrm rot="20730741">
            <a:off x="-502979" y="5838740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4191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Cieľ projektu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027AB0-D8BE-E877-E9E8-D57CF02B6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67280"/>
            <a:ext cx="41182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Automaticky rozpoznať odpad (</a:t>
            </a:r>
            <a:r>
              <a:rPr lang="sk-SK" altLang="sk-S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počítačové videnie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Správne ho vytriediť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Zobrazovať štatistiky</a:t>
            </a:r>
          </a:p>
        </p:txBody>
      </p:sp>
      <p:pic>
        <p:nvPicPr>
          <p:cNvPr id="2053" name="Picture 5" descr="Importancia Del Reciclaje En Chile">
            <a:extLst>
              <a:ext uri="{FF2B5EF4-FFF2-40B4-BE49-F238E27FC236}">
                <a16:creationId xmlns:a16="http://schemas.microsoft.com/office/drawing/2014/main" id="{76C8F813-A675-E8B8-7D92-3FC164DA9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55" y="1110385"/>
            <a:ext cx="5382490" cy="53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4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Riešenie – ako to funguje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1B3B51-395D-F880-392F-4323384A0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0283" y="2767280"/>
            <a:ext cx="32896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Kamera nasníma odpad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model ho klasifikuje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Mechanizmus ho presmeruje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Dáta sa ukladajú do aplikácie</a:t>
            </a:r>
          </a:p>
        </p:txBody>
      </p:sp>
      <p:pic>
        <p:nvPicPr>
          <p:cNvPr id="3" name="Obrázok 2" descr="Obrázok, na ktorom je diagram, text, rad, technický výkres&#10;&#10;Automaticky generovaný popis">
            <a:extLst>
              <a:ext uri="{FF2B5EF4-FFF2-40B4-BE49-F238E27FC236}">
                <a16:creationId xmlns:a16="http://schemas.microsoft.com/office/drawing/2014/main" id="{5DB35F88-D5D0-3980-8B06-D0CE0B2D9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3" r="4844"/>
          <a:stretch/>
        </p:blipFill>
        <p:spPr bwMode="auto">
          <a:xfrm>
            <a:off x="4299966" y="2322161"/>
            <a:ext cx="3422118" cy="2269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Nema 17 Stepper Motor Wiring Diagram » Schema Digital">
            <a:extLst>
              <a:ext uri="{FF2B5EF4-FFF2-40B4-BE49-F238E27FC236}">
                <a16:creationId xmlns:a16="http://schemas.microsoft.com/office/drawing/2014/main" id="{620B50C4-3C3E-278A-1E0F-949BC7D8F6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51" y="1974884"/>
            <a:ext cx="4182147" cy="2742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2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Architektúra systému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80E810-9C6F-BA6B-F2B7-A8DD4CEEBA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67280"/>
            <a:ext cx="29995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Raspberry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 model (YOLO)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Senzory + motory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mobilná aplikácia</a:t>
            </a:r>
          </a:p>
        </p:txBody>
      </p:sp>
      <p:pic>
        <p:nvPicPr>
          <p:cNvPr id="3" name="Obrázok 2" descr="Obrázok, na ktorom je elektronika, elektrinžinierstvo, elektroinštalácia, súčiastka obvodu&#10;&#10;Automaticky generovaný popis">
            <a:extLst>
              <a:ext uri="{FF2B5EF4-FFF2-40B4-BE49-F238E27FC236}">
                <a16:creationId xmlns:a16="http://schemas.microsoft.com/office/drawing/2014/main" id="{3C63D1C2-23A6-0287-0104-4C92EBDA6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01" y="2144475"/>
            <a:ext cx="3424527" cy="2569048"/>
          </a:xfrm>
          <a:prstGeom prst="rect">
            <a:avLst/>
          </a:prstGeom>
        </p:spPr>
      </p:pic>
      <p:pic>
        <p:nvPicPr>
          <p:cNvPr id="6" name="Obrázok 5" descr="Obrázok, na ktorom je elektroinštalácia, elektrinžinierstvo, kábel, elektronika&#10;&#10;Automaticky generovaný popis">
            <a:extLst>
              <a:ext uri="{FF2B5EF4-FFF2-40B4-BE49-F238E27FC236}">
                <a16:creationId xmlns:a16="http://schemas.microsoft.com/office/drawing/2014/main" id="{D14382AA-F569-0B04-D598-BD947F0B6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64" y="1383639"/>
            <a:ext cx="3068040" cy="409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4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Hardvér a konštrukcia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87A90C-96C3-CB69-C752-48FF017DDB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67280"/>
            <a:ext cx="329769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Raspberry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Pi 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Kamera, ultrazvukový senzor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Servá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krokový motor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3D tlačená konštrukcia</a:t>
            </a:r>
          </a:p>
        </p:txBody>
      </p:sp>
      <p:pic>
        <p:nvPicPr>
          <p:cNvPr id="3" name="Obrázok 2" descr="Obrázok, na ktorom je osoba, obuv, ošatenie, vnútri&#10;&#10;Automaticky generovaný popis">
            <a:extLst>
              <a:ext uri="{FF2B5EF4-FFF2-40B4-BE49-F238E27FC236}">
                <a16:creationId xmlns:a16="http://schemas.microsoft.com/office/drawing/2014/main" id="{B2C4DAC7-B63E-2973-AA22-BCB57749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0" t="18874" r="4844" b="23944"/>
          <a:stretch/>
        </p:blipFill>
        <p:spPr bwMode="auto">
          <a:xfrm>
            <a:off x="4232563" y="1827307"/>
            <a:ext cx="3589366" cy="3151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B8C250E-39FC-000A-FB32-C0A2E8809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53" t="12676" r="9820" b="6454"/>
          <a:stretch/>
        </p:blipFill>
        <p:spPr>
          <a:xfrm>
            <a:off x="8229641" y="1790533"/>
            <a:ext cx="3451859" cy="3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Umelá inteligencia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18912A-58C5-CEEC-3E79-7AC429867A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921168"/>
            <a:ext cx="277672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CNN + YOLO model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~2000 obrázkov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Tréning v Google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Colab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ok 2" descr="Obrázok, na ktorom je text, snímka obrazovky, vozidlo, auto&#10;&#10;Automaticky generovaný popis">
            <a:extLst>
              <a:ext uri="{FF2B5EF4-FFF2-40B4-BE49-F238E27FC236}">
                <a16:creationId xmlns:a16="http://schemas.microsoft.com/office/drawing/2014/main" id="{86835F01-A7C5-026D-8C2E-9EE400C4BE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22" y="2016448"/>
            <a:ext cx="3162503" cy="3021696"/>
          </a:xfrm>
          <a:prstGeom prst="rect">
            <a:avLst/>
          </a:prstGeom>
        </p:spPr>
      </p:pic>
      <p:pic>
        <p:nvPicPr>
          <p:cNvPr id="7" name="Obrázok 6" descr="Obrázok, na ktorom je text, snímka obrazovky, dizajn&#10;&#10;Automaticky generovaný popis">
            <a:extLst>
              <a:ext uri="{FF2B5EF4-FFF2-40B4-BE49-F238E27FC236}">
                <a16:creationId xmlns:a16="http://schemas.microsoft.com/office/drawing/2014/main" id="{58D0733E-76ED-E3D9-A20D-251C8997F7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10" y="2197510"/>
            <a:ext cx="4867346" cy="26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 a testovanie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EDDC7F-324A-903B-7000-F813B8E006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0283" y="2455449"/>
            <a:ext cx="264527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Funkčný prototyp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Spoľahlivá klasifikácia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spracovanie</a:t>
            </a:r>
          </a:p>
        </p:txBody>
      </p:sp>
      <p:pic>
        <p:nvPicPr>
          <p:cNvPr id="3" name="Obrázok 2" descr="Obrázok, na ktorom je text, diagram, rad, číslo&#10;&#10;Automaticky generovaný popis">
            <a:extLst>
              <a:ext uri="{FF2B5EF4-FFF2-40B4-BE49-F238E27FC236}">
                <a16:creationId xmlns:a16="http://schemas.microsoft.com/office/drawing/2014/main" id="{1307EC0F-B355-924A-2280-F84274AB3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29" y="3652474"/>
            <a:ext cx="5201371" cy="2765366"/>
          </a:xfrm>
          <a:prstGeom prst="rect">
            <a:avLst/>
          </a:prstGeom>
        </p:spPr>
      </p:pic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88D85172-BFD2-86EB-B0EB-DEDB05265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700097"/>
              </p:ext>
            </p:extLst>
          </p:nvPr>
        </p:nvGraphicFramePr>
        <p:xfrm>
          <a:off x="7275617" y="1660850"/>
          <a:ext cx="3749909" cy="33743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744">
                  <a:extLst>
                    <a:ext uri="{9D8B030D-6E8A-4147-A177-3AD203B41FA5}">
                      <a16:colId xmlns:a16="http://schemas.microsoft.com/office/drawing/2014/main" val="195990966"/>
                    </a:ext>
                  </a:extLst>
                </a:gridCol>
                <a:gridCol w="506744">
                  <a:extLst>
                    <a:ext uri="{9D8B030D-6E8A-4147-A177-3AD203B41FA5}">
                      <a16:colId xmlns:a16="http://schemas.microsoft.com/office/drawing/2014/main" val="431250940"/>
                    </a:ext>
                  </a:extLst>
                </a:gridCol>
                <a:gridCol w="506744">
                  <a:extLst>
                    <a:ext uri="{9D8B030D-6E8A-4147-A177-3AD203B41FA5}">
                      <a16:colId xmlns:a16="http://schemas.microsoft.com/office/drawing/2014/main" val="294209400"/>
                    </a:ext>
                  </a:extLst>
                </a:gridCol>
                <a:gridCol w="506744">
                  <a:extLst>
                    <a:ext uri="{9D8B030D-6E8A-4147-A177-3AD203B41FA5}">
                      <a16:colId xmlns:a16="http://schemas.microsoft.com/office/drawing/2014/main" val="90387303"/>
                    </a:ext>
                  </a:extLst>
                </a:gridCol>
                <a:gridCol w="506744">
                  <a:extLst>
                    <a:ext uri="{9D8B030D-6E8A-4147-A177-3AD203B41FA5}">
                      <a16:colId xmlns:a16="http://schemas.microsoft.com/office/drawing/2014/main" val="3921245892"/>
                    </a:ext>
                  </a:extLst>
                </a:gridCol>
                <a:gridCol w="1216189">
                  <a:extLst>
                    <a:ext uri="{9D8B030D-6E8A-4147-A177-3AD203B41FA5}">
                      <a16:colId xmlns:a16="http://schemas.microsoft.com/office/drawing/2014/main" val="1963418137"/>
                    </a:ext>
                  </a:extLst>
                </a:gridCol>
              </a:tblGrid>
              <a:tr h="40164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sk-SK" sz="1350" u="none" strike="noStrike" dirty="0">
                          <a:effectLst/>
                        </a:rPr>
                        <a:t>Tabuľka G.2: Výsledky komplexného testu prototypu (100 pokusov)</a:t>
                      </a:r>
                      <a:endParaRPr lang="sk-SK" sz="135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84319"/>
                  </a:ext>
                </a:extLst>
              </a:tr>
              <a:tr h="81059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Číslo pokusu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Kategória odpadu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Detekcia (Á/N)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Správna priehradka (Á/N)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Čas odozvy (s)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Poznámka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03813023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1 – 35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Plasty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34 / 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33 / 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1,2 – 2,5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1× nerozpoznaný (priehľadný plast v tieni)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58230435"/>
                  </a:ext>
                </a:extLst>
              </a:tr>
              <a:tr h="63120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36 – 65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Papier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u="none" strike="noStrike">
                          <a:effectLst/>
                        </a:rPr>
                        <a:t>29.1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k-SK" sz="1100" u="none" strike="noStrike">
                          <a:effectLst/>
                        </a:rPr>
                        <a:t>28.2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1,3 – 2,8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1× zaseknutie v mechanizme (veľká krabica)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7737260"/>
                  </a:ext>
                </a:extLst>
              </a:tr>
              <a:tr h="50408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66 – 100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Kovy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33 / 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32 / 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1,4 – 3,0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>
                          <a:effectLst/>
                        </a:rPr>
                        <a:t>2× nerozpoznaný (pokrčený alobal)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67170130"/>
                  </a:ext>
                </a:extLst>
              </a:tr>
              <a:tr h="328618"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SPOLU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Všetky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96 / 4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>
                          <a:effectLst/>
                        </a:rPr>
                        <a:t>93 / 7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100" u="none" strike="noStrike" dirty="0">
                          <a:effectLst/>
                        </a:rPr>
                        <a:t>priemer 2,1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100" u="none" strike="noStrike" dirty="0">
                          <a:effectLst/>
                        </a:rPr>
                        <a:t>— 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781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0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7EA84673-1F81-5B35-FB5F-F146F3385AD6}"/>
              </a:ext>
            </a:extLst>
          </p:cNvPr>
          <p:cNvSpPr/>
          <p:nvPr/>
        </p:nvSpPr>
        <p:spPr>
          <a:xfrm rot="20730741">
            <a:off x="11215346" y="-248891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75E6F4F-F83E-AC0D-0214-4E42D38373E5}"/>
              </a:ext>
            </a:extLst>
          </p:cNvPr>
          <p:cNvSpPr/>
          <p:nvPr/>
        </p:nvSpPr>
        <p:spPr>
          <a:xfrm rot="1195480">
            <a:off x="-475225" y="-595434"/>
            <a:ext cx="1113237" cy="1190868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A4345E11-5740-9ABF-E317-AD145FA5812B}"/>
              </a:ext>
            </a:extLst>
          </p:cNvPr>
          <p:cNvSpPr/>
          <p:nvPr/>
        </p:nvSpPr>
        <p:spPr>
          <a:xfrm rot="20730741">
            <a:off x="11506289" y="5712027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A36EFFE-1CB2-C27F-B9B0-16DB8A51A6AA}"/>
              </a:ext>
            </a:extLst>
          </p:cNvPr>
          <p:cNvSpPr/>
          <p:nvPr/>
        </p:nvSpPr>
        <p:spPr>
          <a:xfrm rot="20730741">
            <a:off x="-502980" y="5847109"/>
            <a:ext cx="1371421" cy="1308269"/>
          </a:xfrm>
          <a:prstGeom prst="rect">
            <a:avLst/>
          </a:prstGeom>
          <a:solidFill>
            <a:srgbClr val="FF96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2312CC5-AC06-7CE7-5A76-D5A4F3D6C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Prínosy projektu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BDA2C-CED8-E7C9-BAE0-5A8384FAF8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767280"/>
            <a:ext cx="265329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ekologické riešenie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automatizácia triedenia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využitie v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sk-SK" altLang="sk-SK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cities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zníženie chýb ľudí</a:t>
            </a:r>
          </a:p>
        </p:txBody>
      </p:sp>
      <p:pic>
        <p:nvPicPr>
          <p:cNvPr id="3" name="Obrázok 2" descr="Obrázok, na ktorom je text, snímka obrazovky, písmo, dizajn&#10;&#10;Automaticky generovaný popis">
            <a:extLst>
              <a:ext uri="{FF2B5EF4-FFF2-40B4-BE49-F238E27FC236}">
                <a16:creationId xmlns:a16="http://schemas.microsoft.com/office/drawing/2014/main" id="{EA17BA71-8610-A3EC-E498-FEA9203627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081" y="1621808"/>
            <a:ext cx="2253730" cy="42651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Obrázok 4" descr="Obrázok, na ktorom je text, snímka obrazovky, písmo, dizajn&#10;&#10;Automaticky generovaný popis">
            <a:extLst>
              <a:ext uri="{FF2B5EF4-FFF2-40B4-BE49-F238E27FC236}">
                <a16:creationId xmlns:a16="http://schemas.microsoft.com/office/drawing/2014/main" id="{4E2C11A1-26CD-5874-2540-7560F6BD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8"/>
          <a:stretch/>
        </p:blipFill>
        <p:spPr bwMode="auto">
          <a:xfrm>
            <a:off x="6060177" y="1585767"/>
            <a:ext cx="2262959" cy="4316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ok 5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CB27E44F-F150-B5B6-778E-6C93A8D0C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31" y="1583341"/>
            <a:ext cx="2206643" cy="43036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34520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280</Words>
  <Application>Microsoft Office PowerPoint</Application>
  <PresentationFormat>Širokouhlá</PresentationFormat>
  <Paragraphs>83</Paragraphs>
  <Slides>10</Slides>
  <Notes>0</Notes>
  <HiddenSlides>0</HiddenSlides>
  <MMClips>1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Liberation Sans Narrow</vt:lpstr>
      <vt:lpstr>Times New Roman</vt:lpstr>
      <vt:lpstr>Motív Office</vt:lpstr>
      <vt:lpstr>Inteligentná triediaca nádoba na odpad s využitím počítačového videnia Strojár Inovátor</vt:lpstr>
      <vt:lpstr>Problém a motivácia</vt:lpstr>
      <vt:lpstr>Cieľ projektu</vt:lpstr>
      <vt:lpstr>Riešenie – ako to funguje</vt:lpstr>
      <vt:lpstr>Architektúra systému</vt:lpstr>
      <vt:lpstr>Hardvér a konštrukcia</vt:lpstr>
      <vt:lpstr>Umelá inteligencia</vt:lpstr>
      <vt:lpstr>Výsledky a testovanie</vt:lpstr>
      <vt:lpstr>Prínosy projektu</vt:lpstr>
      <vt:lpstr>Záver + budúcnosť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Inteligentná triediaca nádoba na odpad s využitím počítačového videnia Strojár Inovátor</dc:title>
  <dc:creator>Miroslav Troscak</dc:creator>
  <cp:lastModifiedBy>Miroslav Troscak</cp:lastModifiedBy>
  <cp:revision>6</cp:revision>
  <dcterms:created xsi:type="dcterms:W3CDTF">2026-03-19T17:20:39Z</dcterms:created>
  <dcterms:modified xsi:type="dcterms:W3CDTF">2026-03-19T19:44:36Z</dcterms:modified>
</cp:coreProperties>
</file>