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 rtl="0">
      <a:defRPr lang="sk-s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6408" autoAdjust="0"/>
  </p:normalViewPr>
  <p:slideViewPr>
    <p:cSldViewPr snapToGrid="0">
      <p:cViewPr varScale="1">
        <p:scale>
          <a:sx n="95" d="100"/>
          <a:sy n="95" d="100"/>
        </p:scale>
        <p:origin x="8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68207A6-7ADA-45B8-951F-34576C3577BD}" type="datetime1">
              <a:rPr lang="sk-SK" smtClean="0"/>
              <a:t>20. 2. 2026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A45484C-7992-44E9-9002-213D76072A0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159216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1A0293-3DCA-4153-B68A-A2DB651509C0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é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/>
              <a:t>Kliknutím upravíte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áb pät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524A772-5D94-4F12-8B86-44D4FB26368F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688420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Skupina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Voľný tvar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Voľný tvar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Voľný tvar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Voľný tvar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Voľný tvar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Voľný tvar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rtlCol="0"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0FA921-B42C-4118-B7D5-0895D3550D77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rázok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EE775C-7769-4983-973F-31EBB41A2D12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 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32E5DF-018E-49DA-B38A-5E65209E32B5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ácia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 pole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sk-SK" sz="8000" noProof="0" dirty="0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15" name="Textové pole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sk-SK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10" name="Zástupný symbol textu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rtlCol="0"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09D02C-C2F0-42B1-AF2A-7F22B5DC25B0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 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rtlCol="0" anchor="b">
            <a:normAutofit/>
          </a:bodyPr>
          <a:lstStyle>
            <a:lvl1pPr algn="r">
              <a:defRPr sz="3200" b="0" cap="none"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313ED6-7DF5-4EA8-A15A-56106F4AB1A8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novka s citáci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 pole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sk-SK" sz="8000" noProof="0" dirty="0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15" name="Textové pole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sk-SK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10" name="Zástupný symbol textu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sk-SK" noProof="0"/>
              <a:t>Kliknite sem a 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0B05BE-B82C-4836-BEE3-86B662C73967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10" name="Zástupný symbol textu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sk-SK" noProof="0"/>
              <a:t>Kliknite sem a 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80D0C-15C1-4232-BBBA-C081C283B074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092629-6D55-437C-89A0-31B0B55C4A73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 rtlCol="0"/>
          <a:lstStyle/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rtlCol="0" anchor="t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F7A265-AC1F-4DE6-B2E7-EDDEC1CB13AE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6A154B-A35F-4191-B844-7C2621556C5A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rtlCol="0" anchor="b"/>
          <a:lstStyle>
            <a:lvl1pPr algn="r">
              <a:defRPr sz="4000" b="0" cap="none"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C8ABC4-B50E-4AED-80D0-A4EA425A67F1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6" name="Zástupné číslo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 rtlCol="0"/>
          <a:lstStyle/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846675-4AE1-4AA6-90BD-F0C34E95FD01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78032B-3EDA-4C05-BE29-4965CEDCD681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9" name="Zástupné číslo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1C420E-D5B6-4085-8589-6BD6C0D15322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61EFEC-06A5-463A-84CB-3AC23AB02C2D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4" name="Zástupné číslo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B672FB-3028-4C4A-9E46-B78FDE73405B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14" name="Zástupný obrázok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367B1A-8B56-4DB3-9D45-FDEF93DAB338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Voľný tvar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Voľný tvar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Voľný tvar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Voľný tvar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Voľný tvar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Voľný tvar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k-SK" noProof="0" dirty="0"/>
              <a:t>Kliknite sem a upravte štýl predlohy nadpisov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sk-SK" noProof="0" dirty="0"/>
              <a:t>Kliknutím upravíte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34C29ED1-23D1-4646-81FC-DC0A2419921B}" type="datetime1">
              <a:rPr lang="sk-SK" noProof="0" smtClean="0"/>
              <a:t>20. 2. 2026</a:t>
            </a:fld>
            <a:endParaRPr lang="sk-SK" noProof="0" dirty="0"/>
          </a:p>
        </p:txBody>
      </p:sp>
      <p:sp>
        <p:nvSpPr>
          <p:cNvPr id="5" name="Zástupná päta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sk-SK" noProof="0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lvopenta.com/industrial/industrial-engines/off-road-engine-range/d13-eu-stage-v/" TargetMode="External"/><Relationship Id="rId2" Type="http://schemas.openxmlformats.org/officeDocument/2006/relationships/hyperlink" Target="https://www.kuhn.com/en/crop/seed-drills/integrated-seed-drills/integrated-air-seed-drills/btf-btf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olmer-maschinenbau.com/" TargetMode="External"/><Relationship Id="rId4" Type="http://schemas.openxmlformats.org/officeDocument/2006/relationships/hyperlink" Target="https://www.nexat.de/e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A1B8B-9E0A-4BA9-7DF6-B1CF0B1BFC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889" y="0"/>
            <a:ext cx="11780322" cy="1600698"/>
          </a:xfrm>
        </p:spPr>
        <p:txBody>
          <a:bodyPr>
            <a:noAutofit/>
          </a:bodyPr>
          <a:lstStyle/>
          <a:p>
            <a:r>
              <a:rPr lang="sk-SK" sz="4800" b="1" i="1" dirty="0">
                <a:latin typeface="Nasalization" panose="020B0604020202020204" pitchFamily="34" charset="0"/>
              </a:rPr>
              <a:t>CAD model modulárneho poľnohospodárskeho systému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2F12362-25CC-74C5-352C-5CBCCA4BC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" y="5839012"/>
            <a:ext cx="1705173" cy="977153"/>
          </a:xfrm>
          <a:prstGeom prst="snip2DiagRect">
            <a:avLst>
              <a:gd name="adj1" fmla="val 4834"/>
              <a:gd name="adj2" fmla="val 3751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AA90537-AC19-AC93-518A-BC0CDB454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78503" y="1600698"/>
            <a:ext cx="12109473" cy="382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89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12BA2-E972-7B86-0079-CF8EDBD19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2316D-88A5-FE04-26F0-AC745821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-1"/>
            <a:ext cx="10456230" cy="929641"/>
          </a:xfrm>
        </p:spPr>
        <p:txBody>
          <a:bodyPr>
            <a:normAutofit/>
          </a:bodyPr>
          <a:lstStyle/>
          <a:p>
            <a:pPr algn="l"/>
            <a:r>
              <a:rPr lang="sk-SK" sz="3600" b="1" i="1" dirty="0" err="1">
                <a:latin typeface="Nasalization" panose="020B0604020202020204" pitchFamily="34" charset="0"/>
              </a:rPr>
              <a:t>3D</a:t>
            </a:r>
            <a:r>
              <a:rPr lang="sk-SK" sz="3600" b="1" i="1" dirty="0">
                <a:latin typeface="Nasalization" panose="020B0604020202020204" pitchFamily="34" charset="0"/>
              </a:rPr>
              <a:t> modelovanie-kombajnový modul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4DCD6EC-F7AB-FB1E-1961-58DD26A5C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929640"/>
            <a:ext cx="10018713" cy="2499360"/>
          </a:xfrm>
        </p:spPr>
        <p:txBody>
          <a:bodyPr>
            <a:noAutofit/>
          </a:bodyPr>
          <a:lstStyle/>
          <a:p>
            <a:r>
              <a:rPr lang="sk-SK" sz="1800" dirty="0">
                <a:latin typeface="Nasalization" panose="020B0604020202020204" pitchFamily="34" charset="0"/>
              </a:rPr>
              <a:t>Kvôli priestorovým obmedzeniam bolo vybraté dvojrotorové prevedenie mlátiaceho </a:t>
            </a:r>
            <a:r>
              <a:rPr lang="sk-SK" sz="1800" dirty="0" err="1">
                <a:latin typeface="Nasalization" panose="020B0604020202020204" pitchFamily="34" charset="0"/>
              </a:rPr>
              <a:t>ústrojia</a:t>
            </a:r>
            <a:r>
              <a:rPr lang="sk-SK" sz="1800" dirty="0">
                <a:latin typeface="Nasalization" panose="020B0604020202020204" pitchFamily="34" charset="0"/>
              </a:rPr>
              <a:t>, ktoré je detailne namodelované </a:t>
            </a:r>
          </a:p>
          <a:p>
            <a:r>
              <a:rPr lang="sk-SK" sz="1800" dirty="0" err="1">
                <a:latin typeface="Nasalization" panose="020B0604020202020204" pitchFamily="34" charset="0"/>
              </a:rPr>
              <a:t>Mlátacie</a:t>
            </a:r>
            <a:r>
              <a:rPr lang="sk-SK" sz="1800" dirty="0">
                <a:latin typeface="Nasalization" panose="020B0604020202020204" pitchFamily="34" charset="0"/>
              </a:rPr>
              <a:t> rotory majú priemer </a:t>
            </a:r>
            <a:r>
              <a:rPr lang="sk-SK" sz="1800" dirty="0" err="1">
                <a:latin typeface="Nasalization" panose="020B0604020202020204" pitchFamily="34" charset="0"/>
              </a:rPr>
              <a:t>525mm</a:t>
            </a:r>
            <a:r>
              <a:rPr lang="sk-SK" sz="1800" dirty="0">
                <a:latin typeface="Nasalization" panose="020B0604020202020204" pitchFamily="34" charset="0"/>
              </a:rPr>
              <a:t> a dĺžku </a:t>
            </a:r>
            <a:r>
              <a:rPr lang="sk-SK" sz="1800" dirty="0" err="1">
                <a:latin typeface="Nasalization" panose="020B0604020202020204" pitchFamily="34" charset="0"/>
              </a:rPr>
              <a:t>2,8m</a:t>
            </a:r>
            <a:endParaRPr lang="sk-SK" sz="1800" dirty="0">
              <a:latin typeface="Nasalization" panose="020B0604020202020204" pitchFamily="34" charset="0"/>
            </a:endParaRPr>
          </a:p>
          <a:p>
            <a:r>
              <a:rPr lang="sk-SK" sz="1800" dirty="0">
                <a:latin typeface="Nasalization" panose="020B0604020202020204" pitchFamily="34" charset="0"/>
              </a:rPr>
              <a:t>Mlátiaca plocha: </a:t>
            </a:r>
            <a:r>
              <a:rPr lang="sk-SK" sz="1800" dirty="0" err="1">
                <a:latin typeface="Nasalization" panose="020B0604020202020204" pitchFamily="34" charset="0"/>
              </a:rPr>
              <a:t>3m</a:t>
            </a:r>
            <a:r>
              <a:rPr lang="sk-SK" sz="1800" baseline="30000" dirty="0" err="1">
                <a:latin typeface="Nasalization" panose="020B0604020202020204" pitchFamily="34" charset="0"/>
              </a:rPr>
              <a:t>2</a:t>
            </a:r>
            <a:endParaRPr lang="sk-SK" sz="1800" dirty="0">
              <a:latin typeface="Nasalization" panose="020B0604020202020204" pitchFamily="34" charset="0"/>
            </a:endParaRPr>
          </a:p>
          <a:p>
            <a:r>
              <a:rPr lang="sk-SK" sz="1800" dirty="0">
                <a:latin typeface="Nasalization" panose="020B0604020202020204" pitchFamily="34" charset="0"/>
              </a:rPr>
              <a:t>Oddeľovacia plocha: </a:t>
            </a:r>
            <a:r>
              <a:rPr lang="sk-SK" sz="1800" dirty="0" err="1">
                <a:latin typeface="Nasalization" panose="020B0604020202020204" pitchFamily="34" charset="0"/>
              </a:rPr>
              <a:t>6m</a:t>
            </a:r>
            <a:r>
              <a:rPr lang="sk-SK" sz="1800" baseline="30000" dirty="0" err="1">
                <a:latin typeface="Nasalization" panose="020B0604020202020204" pitchFamily="34" charset="0"/>
              </a:rPr>
              <a:t>2</a:t>
            </a:r>
            <a:endParaRPr lang="sk-SK" sz="1800" dirty="0">
              <a:latin typeface="Nasalization" panose="020B0604020202020204" pitchFamily="34" charset="0"/>
            </a:endParaRPr>
          </a:p>
          <a:p>
            <a:r>
              <a:rPr lang="sk-SK" sz="1800" dirty="0">
                <a:latin typeface="Nasalization" panose="020B0604020202020204" pitchFamily="34" charset="0"/>
              </a:rPr>
              <a:t>Plocha čistiacich sít: </a:t>
            </a:r>
            <a:r>
              <a:rPr lang="sk-SK" sz="1800" dirty="0" err="1">
                <a:latin typeface="Nasalization" panose="020B0604020202020204" pitchFamily="34" charset="0"/>
              </a:rPr>
              <a:t>5m</a:t>
            </a:r>
            <a:r>
              <a:rPr lang="sk-SK" sz="1800" baseline="30000" dirty="0" err="1">
                <a:latin typeface="Nasalization" panose="020B0604020202020204" pitchFamily="34" charset="0"/>
              </a:rPr>
              <a:t>2</a:t>
            </a:r>
            <a:endParaRPr lang="sk-SK" sz="1800" baseline="30000" dirty="0">
              <a:latin typeface="Nasalization" panose="020B0604020202020204" pitchFamily="34" charset="0"/>
            </a:endParaRPr>
          </a:p>
          <a:p>
            <a:r>
              <a:rPr lang="sk-SK" sz="1800" dirty="0">
                <a:latin typeface="Nasalization" panose="020B0604020202020204" pitchFamily="34" charset="0"/>
              </a:rPr>
              <a:t>Kapacita zásobníka: </a:t>
            </a:r>
            <a:r>
              <a:rPr lang="sk-SK" sz="1800" dirty="0" err="1">
                <a:latin typeface="Nasalization" panose="020B0604020202020204" pitchFamily="34" charset="0"/>
              </a:rPr>
              <a:t>6000l</a:t>
            </a:r>
            <a:endParaRPr lang="sk-SK" sz="1800" dirty="0">
              <a:latin typeface="Nasalization" panose="020B0604020202020204" pitchFamily="34" charset="0"/>
            </a:endParaRPr>
          </a:p>
          <a:p>
            <a:endParaRPr lang="sk-SK" sz="1800" dirty="0">
              <a:latin typeface="Nasalization" panose="020B06040202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04A9847-BFE2-409D-5BD1-A4ACF0237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7" y="3548478"/>
            <a:ext cx="3270570" cy="237988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4EA2624-6779-E951-E488-E7B9C25F7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960" y="3548478"/>
            <a:ext cx="4130040" cy="237028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46AF160-5F00-E119-C508-000A430A8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234" y="3541243"/>
            <a:ext cx="4419600" cy="237752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EB278D6D-523E-2BB5-D2B3-76588A059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363" y="1656646"/>
            <a:ext cx="2054938" cy="2166152"/>
          </a:xfrm>
          <a:prstGeom prst="rect">
            <a:avLst/>
          </a:prstGeom>
        </p:spPr>
      </p:pic>
      <p:pic>
        <p:nvPicPr>
          <p:cNvPr id="14" name="Obrázok 13" descr="anatomy of a rotary combine">
            <a:extLst>
              <a:ext uri="{FF2B5EF4-FFF2-40B4-BE49-F238E27FC236}">
                <a16:creationId xmlns:a16="http://schemas.microsoft.com/office/drawing/2014/main" id="{7E22A519-4355-D312-38C9-B40374AD8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4774" r="3086" b="18831"/>
          <a:stretch>
            <a:fillRect/>
          </a:stretch>
        </p:blipFill>
        <p:spPr bwMode="auto">
          <a:xfrm>
            <a:off x="8174834" y="1264920"/>
            <a:ext cx="4012232" cy="2283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16101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16436-4F46-FBC3-2ABC-03C0A3912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AE605B-64ED-D869-1CEB-FAAB4A026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-1"/>
            <a:ext cx="10456230" cy="929641"/>
          </a:xfrm>
        </p:spPr>
        <p:txBody>
          <a:bodyPr>
            <a:normAutofit/>
          </a:bodyPr>
          <a:lstStyle/>
          <a:p>
            <a:pPr algn="l"/>
            <a:r>
              <a:rPr lang="sk-SK" sz="3600" b="1" i="1" dirty="0" err="1">
                <a:latin typeface="Nasalization" panose="020B0604020202020204" pitchFamily="34" charset="0"/>
              </a:rPr>
              <a:t>3D</a:t>
            </a:r>
            <a:r>
              <a:rPr lang="sk-SK" sz="3600" b="1" i="1" dirty="0">
                <a:latin typeface="Nasalization" panose="020B0604020202020204" pitchFamily="34" charset="0"/>
              </a:rPr>
              <a:t> modelovanie-kombajnový modul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E8E309-0AA0-D8BB-1759-E42D32325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929640"/>
            <a:ext cx="10018713" cy="2446020"/>
          </a:xfrm>
        </p:spPr>
        <p:txBody>
          <a:bodyPr>
            <a:noAutofit/>
          </a:bodyPr>
          <a:lstStyle/>
          <a:p>
            <a:r>
              <a:rPr lang="sk-SK" sz="1800" dirty="0">
                <a:latin typeface="Nasalization" panose="020B0604020202020204" pitchFamily="34" charset="0"/>
              </a:rPr>
              <a:t>Modul má sekundárnu kabínu pre riadenie stroja v kombajnovom móde (iba na poli), prístup do kabíny je zozadu cez integrovanú chodbu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Bočné vrchné panely sú odklopné pre prístup dovnútra počas údržby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Bočné spodné panely skrývajú parkovacie podpery-modul sa na nich „postaví“ pre odpojenie od nosiča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Priepustnosť kombajnu je </a:t>
            </a:r>
            <a:r>
              <a:rPr lang="sk-SK" sz="1800" dirty="0" err="1">
                <a:latin typeface="Nasalization" panose="020B0604020202020204" pitchFamily="34" charset="0"/>
              </a:rPr>
              <a:t>40t</a:t>
            </a:r>
            <a:r>
              <a:rPr lang="sk-SK" sz="1800" dirty="0">
                <a:latin typeface="Nasalization" panose="020B0604020202020204" pitchFamily="34" charset="0"/>
              </a:rPr>
              <a:t>/h, kapacita zásobníku je </a:t>
            </a:r>
            <a:r>
              <a:rPr lang="sk-SK" sz="1800" dirty="0" err="1">
                <a:latin typeface="Nasalization" panose="020B0604020202020204" pitchFamily="34" charset="0"/>
              </a:rPr>
              <a:t>6000l</a:t>
            </a:r>
            <a:endParaRPr lang="sk-SK" sz="1800" dirty="0">
              <a:latin typeface="Nasalization" panose="020B0604020202020204" pitchFamily="34" charset="0"/>
            </a:endParaRPr>
          </a:p>
          <a:p>
            <a:endParaRPr lang="sk-SK" sz="1800" dirty="0">
              <a:latin typeface="Nasalization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52F73E4-773D-8EF5-EE9A-F46F2BDA7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50" y="3078480"/>
            <a:ext cx="5693377" cy="326898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70379668-3E1F-FA67-673D-92F9E6A8A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426" y="3078480"/>
            <a:ext cx="4951077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5528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8880B-7EE7-28B3-5A27-A079DDE0D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FA1BE4-92A6-0A7F-D35D-F31C168C4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-1"/>
            <a:ext cx="10456230" cy="929641"/>
          </a:xfrm>
        </p:spPr>
        <p:txBody>
          <a:bodyPr>
            <a:normAutofit/>
          </a:bodyPr>
          <a:lstStyle/>
          <a:p>
            <a:pPr algn="l"/>
            <a:r>
              <a:rPr lang="sk-SK" sz="3600" b="1" i="1" dirty="0" err="1">
                <a:latin typeface="Nasalization" panose="020B0604020202020204" pitchFamily="34" charset="0"/>
              </a:rPr>
              <a:t>3D</a:t>
            </a:r>
            <a:r>
              <a:rPr lang="sk-SK" sz="3600" b="1" i="1" dirty="0">
                <a:latin typeface="Nasalization" panose="020B0604020202020204" pitchFamily="34" charset="0"/>
              </a:rPr>
              <a:t> modelovanie-sejačkový modul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92C903E-6683-B2D8-6B30-26222B41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929640"/>
            <a:ext cx="10166670" cy="2446020"/>
          </a:xfrm>
        </p:spPr>
        <p:txBody>
          <a:bodyPr>
            <a:noAutofit/>
          </a:bodyPr>
          <a:lstStyle/>
          <a:p>
            <a:r>
              <a:rPr lang="sk-SK" sz="1800" dirty="0">
                <a:latin typeface="Nasalization" panose="020B0604020202020204" pitchFamily="34" charset="0"/>
              </a:rPr>
              <a:t>Sejačkový modul je vybavený </a:t>
            </a:r>
            <a:r>
              <a:rPr lang="sk-SK" sz="1800" dirty="0" err="1">
                <a:latin typeface="Nasalization" panose="020B0604020202020204" pitchFamily="34" charset="0"/>
              </a:rPr>
              <a:t>siacimi</a:t>
            </a:r>
            <a:r>
              <a:rPr lang="sk-SK" sz="1800" dirty="0">
                <a:latin typeface="Nasalization" panose="020B0604020202020204" pitchFamily="34" charset="0"/>
              </a:rPr>
              <a:t> jednotkami ako pre siatie s vysokou hustotou pre klasické obilniny ako pšenica a jačmeň, tak aj precízne siatie pre plodiny ako kukurica či slnečnica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Modul má 2-komorový zásobník s objemom </a:t>
            </a:r>
            <a:r>
              <a:rPr lang="sk-SK" sz="1800" dirty="0" err="1">
                <a:latin typeface="Nasalization" panose="020B0604020202020204" pitchFamily="34" charset="0"/>
              </a:rPr>
              <a:t>4000l+2000l</a:t>
            </a:r>
            <a:r>
              <a:rPr lang="sk-SK" sz="1800" dirty="0">
                <a:latin typeface="Nasalization" panose="020B0604020202020204" pitchFamily="34" charset="0"/>
              </a:rPr>
              <a:t> s možnosťou prepojenia komôr, kvôli výške v ktorej je horný kryt má modul aj zadnú násypku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Lišty so </a:t>
            </a:r>
            <a:r>
              <a:rPr lang="sk-SK" sz="1800" dirty="0" err="1">
                <a:latin typeface="Nasalization" panose="020B0604020202020204" pitchFamily="34" charset="0"/>
              </a:rPr>
              <a:t>siacimi</a:t>
            </a:r>
            <a:r>
              <a:rPr lang="sk-SK" sz="1800" dirty="0">
                <a:latin typeface="Nasalization" panose="020B0604020202020204" pitchFamily="34" charset="0"/>
              </a:rPr>
              <a:t> jednotkami majú celkový záber </a:t>
            </a:r>
            <a:r>
              <a:rPr lang="sk-SK" sz="1800" dirty="0" err="1">
                <a:latin typeface="Nasalization" panose="020B0604020202020204" pitchFamily="34" charset="0"/>
              </a:rPr>
              <a:t>6m</a:t>
            </a:r>
            <a:r>
              <a:rPr lang="sk-SK" sz="1800" dirty="0">
                <a:latin typeface="Nasalization" panose="020B0604020202020204" pitchFamily="34" charset="0"/>
              </a:rPr>
              <a:t>, sú umiestnené medzi kolesami nosiča pre kompaktnosť, skladajú sa smerom hore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0F60899-AC20-946A-2241-C59AF219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02" y="3429000"/>
            <a:ext cx="5559998" cy="332421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54AE294-5D5F-46EA-630B-3E7EBB91D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31600"/>
            <a:ext cx="5478780" cy="332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2308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87838-02C6-4A30-DF80-B8200CDA4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480E4-E227-12A7-AFA0-D06335765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-1"/>
            <a:ext cx="10456230" cy="929641"/>
          </a:xfrm>
        </p:spPr>
        <p:txBody>
          <a:bodyPr>
            <a:normAutofit/>
          </a:bodyPr>
          <a:lstStyle/>
          <a:p>
            <a:pPr algn="l"/>
            <a:r>
              <a:rPr lang="sk-SK" sz="3600" b="1" i="1" dirty="0" err="1">
                <a:latin typeface="Nasalization" panose="020B0604020202020204" pitchFamily="34" charset="0"/>
              </a:rPr>
              <a:t>3D</a:t>
            </a:r>
            <a:r>
              <a:rPr lang="sk-SK" sz="3600" b="1" i="1" dirty="0">
                <a:latin typeface="Nasalization" panose="020B0604020202020204" pitchFamily="34" charset="0"/>
              </a:rPr>
              <a:t> modelovanie-výsledný model</a:t>
            </a:r>
          </a:p>
        </p:txBody>
      </p:sp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15BEB159-7BCB-93C3-DEB5-28D71F502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373" y="929640"/>
            <a:ext cx="5610627" cy="3064809"/>
          </a:xfr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2F6D5759-846C-E902-0647-0353F9031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929638"/>
            <a:ext cx="4921193" cy="321564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2711C37-F547-A2C6-9DE7-545835CC8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" y="3994449"/>
            <a:ext cx="5250180" cy="280230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98D20297-37BB-6504-8B32-D9274EA46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94448"/>
            <a:ext cx="4922520" cy="280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5938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53EED-1619-E8CD-001F-C218A247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731520"/>
          </a:xfrm>
        </p:spPr>
        <p:txBody>
          <a:bodyPr>
            <a:normAutofit/>
          </a:bodyPr>
          <a:lstStyle/>
          <a:p>
            <a:r>
              <a:rPr lang="sk-SK" sz="3600" b="1" i="1" dirty="0">
                <a:latin typeface="Nasalization" panose="020B0604020202020204" pitchFamily="34" charset="0"/>
              </a:rPr>
              <a:t>Cenové porovnanie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C4CCF6-ED64-ED4C-801A-671A971FF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2178" y="2258696"/>
            <a:ext cx="4607188" cy="576262"/>
          </a:xfrm>
        </p:spPr>
        <p:txBody>
          <a:bodyPr/>
          <a:lstStyle/>
          <a:p>
            <a:r>
              <a:rPr lang="sk-SK" sz="2400" dirty="0">
                <a:latin typeface="Nasalization" panose="020B0604020202020204" pitchFamily="34" charset="0"/>
              </a:rPr>
              <a:t>Môj systém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E35BBEB-C550-CF56-251E-81D60FD1F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636" y="2827180"/>
            <a:ext cx="5046030" cy="1851501"/>
          </a:xfrm>
        </p:spPr>
        <p:txBody>
          <a:bodyPr/>
          <a:lstStyle/>
          <a:p>
            <a:r>
              <a:rPr lang="sk-SK" dirty="0">
                <a:latin typeface="Nasalization" panose="020B0604020202020204" pitchFamily="34" charset="0"/>
              </a:rPr>
              <a:t>Nosič:					320 000 EUR</a:t>
            </a:r>
          </a:p>
          <a:p>
            <a:r>
              <a:rPr lang="sk-SK" dirty="0">
                <a:latin typeface="Nasalization" panose="020B0604020202020204" pitchFamily="34" charset="0"/>
              </a:rPr>
              <a:t>Kombajnový modul:		150 000 EUR</a:t>
            </a:r>
          </a:p>
          <a:p>
            <a:r>
              <a:rPr lang="sk-SK" dirty="0">
                <a:latin typeface="Nasalization" panose="020B0604020202020204" pitchFamily="34" charset="0"/>
              </a:rPr>
              <a:t>Sejačkový modul:		190 000 EUR</a:t>
            </a:r>
          </a:p>
          <a:p>
            <a:r>
              <a:rPr lang="sk-SK" dirty="0">
                <a:latin typeface="Nasalization" panose="020B0604020202020204" pitchFamily="34" charset="0"/>
              </a:rPr>
              <a:t>Sekundárny traktor: 	150 000 EUR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D5E3301-B6B1-E530-C800-0A21A9142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07968" y="2258696"/>
            <a:ext cx="4895056" cy="576262"/>
          </a:xfrm>
        </p:spPr>
        <p:txBody>
          <a:bodyPr/>
          <a:lstStyle/>
          <a:p>
            <a:r>
              <a:rPr lang="sk-SK" sz="2400" dirty="0">
                <a:latin typeface="Nasalization" panose="020B0604020202020204" pitchFamily="34" charset="0"/>
              </a:rPr>
              <a:t>Tradičné </a:t>
            </a:r>
            <a:r>
              <a:rPr lang="sk-SK" sz="2400" dirty="0" err="1">
                <a:latin typeface="Nasalization" panose="020B0604020202020204" pitchFamily="34" charset="0"/>
              </a:rPr>
              <a:t>poľnohos</a:t>
            </a:r>
            <a:r>
              <a:rPr lang="sk-SK" sz="2400" dirty="0">
                <a:latin typeface="Nasalization" panose="020B0604020202020204" pitchFamily="34" charset="0"/>
              </a:rPr>
              <a:t>. stroje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AC180EF-BCF3-32AC-18C4-20D47E0B07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07968" y="2911001"/>
            <a:ext cx="5167576" cy="1767680"/>
          </a:xfrm>
        </p:spPr>
        <p:txBody>
          <a:bodyPr/>
          <a:lstStyle/>
          <a:p>
            <a:r>
              <a:rPr lang="sk-SK" dirty="0">
                <a:latin typeface="Nasalization" panose="020B0604020202020204" pitchFamily="34" charset="0"/>
              </a:rPr>
              <a:t>Hlavný traktor:			310 000 EUR</a:t>
            </a:r>
          </a:p>
          <a:p>
            <a:r>
              <a:rPr lang="sk-SK" dirty="0">
                <a:latin typeface="Nasalization" panose="020B0604020202020204" pitchFamily="34" charset="0"/>
              </a:rPr>
              <a:t>Kombajn:				350 000 EUR</a:t>
            </a:r>
          </a:p>
          <a:p>
            <a:r>
              <a:rPr lang="sk-SK" dirty="0">
                <a:latin typeface="Nasalization" panose="020B0604020202020204" pitchFamily="34" charset="0"/>
              </a:rPr>
              <a:t>Sejačky:					190 000 EUR</a:t>
            </a:r>
          </a:p>
          <a:p>
            <a:endParaRPr lang="sk-SK" dirty="0">
              <a:latin typeface="Nasalization" panose="020B060402020202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E3899664-EDA8-3B82-A795-94D92D0F5039}"/>
              </a:ext>
            </a:extLst>
          </p:cNvPr>
          <p:cNvSpPr txBox="1">
            <a:spLocks/>
          </p:cNvSpPr>
          <p:nvPr/>
        </p:nvSpPr>
        <p:spPr>
          <a:xfrm>
            <a:off x="1484310" y="617696"/>
            <a:ext cx="10349550" cy="1641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k-SK" sz="1800" dirty="0">
                <a:latin typeface="Nasalization" panose="020B0604020202020204" pitchFamily="34" charset="0"/>
              </a:rPr>
              <a:t>Vypracoval som krátke porovnanie obstarávacích cien môjho systému a tradičnej techniky, nakoľko redukcia ceny ako prevádzkovej, tak </a:t>
            </a:r>
            <a:r>
              <a:rPr lang="sk-SK" sz="1800" dirty="0" err="1">
                <a:latin typeface="Nasalization" panose="020B0604020202020204" pitchFamily="34" charset="0"/>
              </a:rPr>
              <a:t>obstarávaciej</a:t>
            </a:r>
            <a:r>
              <a:rPr lang="sk-SK" sz="1800" dirty="0">
                <a:latin typeface="Nasalization" panose="020B0604020202020204" pitchFamily="34" charset="0"/>
              </a:rPr>
              <a:t> bola jedným z cieľov projektu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k-SK" sz="1800" dirty="0">
                <a:latin typeface="Nasalization" panose="020B0604020202020204" pitchFamily="34" charset="0"/>
              </a:rPr>
              <a:t>Cena môjho systému je odhadnutá na základe ceny dielov a vzorovými </a:t>
            </a:r>
            <a:r>
              <a:rPr lang="sk-SK" sz="1800" dirty="0" err="1">
                <a:latin typeface="Nasalization" panose="020B0604020202020204" pitchFamily="34" charset="0"/>
              </a:rPr>
              <a:t>Holmer</a:t>
            </a:r>
            <a:r>
              <a:rPr lang="sk-SK" sz="1800" dirty="0">
                <a:latin typeface="Nasalization" panose="020B0604020202020204" pitchFamily="34" charset="0"/>
              </a:rPr>
              <a:t> </a:t>
            </a:r>
            <a:r>
              <a:rPr lang="sk-SK" sz="1800" dirty="0" err="1">
                <a:latin typeface="Nasalization" panose="020B0604020202020204" pitchFamily="34" charset="0"/>
              </a:rPr>
              <a:t>Terra</a:t>
            </a:r>
            <a:r>
              <a:rPr lang="sk-SK" sz="1800" dirty="0">
                <a:latin typeface="Nasalization" panose="020B0604020202020204" pitchFamily="34" charset="0"/>
              </a:rPr>
              <a:t> Variant, </a:t>
            </a:r>
            <a:r>
              <a:rPr lang="sk-SK" sz="1800" dirty="0" err="1">
                <a:latin typeface="Nasalization" panose="020B0604020202020204" pitchFamily="34" charset="0"/>
              </a:rPr>
              <a:t>Claas</a:t>
            </a:r>
            <a:r>
              <a:rPr lang="sk-SK" sz="1800" dirty="0">
                <a:latin typeface="Nasalization" panose="020B0604020202020204" pitchFamily="34" charset="0"/>
              </a:rPr>
              <a:t> </a:t>
            </a:r>
            <a:r>
              <a:rPr lang="sk-SK" sz="1800" dirty="0" err="1">
                <a:latin typeface="Nasalization" panose="020B0604020202020204" pitchFamily="34" charset="0"/>
              </a:rPr>
              <a:t>Trion</a:t>
            </a:r>
            <a:r>
              <a:rPr lang="sk-SK" sz="1800" dirty="0">
                <a:latin typeface="Nasalization" panose="020B0604020202020204" pitchFamily="34" charset="0"/>
              </a:rPr>
              <a:t> 750 a sejačkou </a:t>
            </a:r>
            <a:r>
              <a:rPr lang="sk-SK" sz="1800" dirty="0" err="1">
                <a:latin typeface="Nasalization" panose="020B0604020202020204" pitchFamily="34" charset="0"/>
              </a:rPr>
              <a:t>KUHN</a:t>
            </a:r>
            <a:r>
              <a:rPr lang="sk-SK" sz="1800" dirty="0">
                <a:latin typeface="Nasalization" panose="020B0604020202020204" pitchFamily="34" charset="0"/>
              </a:rPr>
              <a:t> </a:t>
            </a:r>
            <a:r>
              <a:rPr lang="sk-SK" sz="1800" dirty="0" err="1">
                <a:latin typeface="Nasalization" panose="020B0604020202020204" pitchFamily="34" charset="0"/>
              </a:rPr>
              <a:t>BTR</a:t>
            </a:r>
            <a:r>
              <a:rPr lang="sk-SK" sz="1800" dirty="0">
                <a:latin typeface="Nasalization" panose="020B0604020202020204" pitchFamily="34" charset="0"/>
              </a:rPr>
              <a:t> pomocou </a:t>
            </a:r>
            <a:r>
              <a:rPr lang="sk-SK" sz="1800" dirty="0" err="1">
                <a:latin typeface="Nasalization" panose="020B0604020202020204" pitchFamily="34" charset="0"/>
              </a:rPr>
              <a:t>ChatuGPT</a:t>
            </a:r>
            <a:r>
              <a:rPr lang="sk-SK" sz="1800" b="1" dirty="0">
                <a:latin typeface="Nasalization" panose="020B0604020202020204" pitchFamily="34" charset="0"/>
              </a:rPr>
              <a:t>*</a:t>
            </a:r>
            <a:endParaRPr lang="sk-SK" sz="1800" dirty="0">
              <a:latin typeface="Nasalization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k-SK" sz="1800" dirty="0">
                <a:latin typeface="Nasalization" panose="020B0604020202020204" pitchFamily="34" charset="0"/>
              </a:rPr>
              <a:t>Stroje zastupujúce tradičnú techniku boli vybrané podľa podobných parametrov 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E21A1559-44EB-4A32-FC13-1D737A95537F}"/>
              </a:ext>
            </a:extLst>
          </p:cNvPr>
          <p:cNvSpPr txBox="1">
            <a:spLocks/>
          </p:cNvSpPr>
          <p:nvPr/>
        </p:nvSpPr>
        <p:spPr>
          <a:xfrm>
            <a:off x="1447636" y="4678681"/>
            <a:ext cx="10018713" cy="1641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k-SK" sz="1800" b="1" i="1" dirty="0">
                <a:latin typeface="Nasalization" panose="020B0604020202020204" pitchFamily="34" charset="0"/>
              </a:rPr>
              <a:t>Rozdiel: O 40 000 EUR je lacnejší  môj systém aj napriek druhému traktoru (nie nutná kúpa, možnosť prenájmu, vtedy rozdiel je 190 000 EUR)</a:t>
            </a:r>
          </a:p>
          <a:p>
            <a:pPr algn="l"/>
            <a:endParaRPr lang="sk-SK" sz="1800" b="1" dirty="0">
              <a:latin typeface="Nasalization" panose="020B0604020202020204" pitchFamily="34" charset="0"/>
            </a:endParaRPr>
          </a:p>
          <a:p>
            <a:pPr algn="l"/>
            <a:r>
              <a:rPr lang="sk-SK" sz="1800" b="1" dirty="0">
                <a:latin typeface="Nasalization" panose="020B0604020202020204" pitchFamily="34" charset="0"/>
              </a:rPr>
              <a:t>*</a:t>
            </a:r>
            <a:r>
              <a:rPr lang="sk-SK" sz="1800" dirty="0" err="1">
                <a:latin typeface="Nasalization" panose="020B0604020202020204" pitchFamily="34" charset="0"/>
              </a:rPr>
              <a:t>ChatGPT</a:t>
            </a:r>
            <a:r>
              <a:rPr lang="sk-SK" sz="1800" dirty="0">
                <a:latin typeface="Nasalization" panose="020B0604020202020204" pitchFamily="34" charset="0"/>
              </a:rPr>
              <a:t>, respektíve ekvivalentné modely </a:t>
            </a:r>
            <a:r>
              <a:rPr lang="sk-SK" sz="1800" dirty="0" err="1">
                <a:latin typeface="Nasalization" panose="020B0604020202020204" pitchFamily="34" charset="0"/>
              </a:rPr>
              <a:t>AI</a:t>
            </a:r>
            <a:r>
              <a:rPr lang="sk-SK" sz="1800" dirty="0">
                <a:latin typeface="Nasalization" panose="020B0604020202020204" pitchFamily="34" charset="0"/>
              </a:rPr>
              <a:t> boli použité len na zostavenie cenového odhadu môjho systému, žiadna iná časť práce nie je vytvorená pomocou </a:t>
            </a:r>
            <a:r>
              <a:rPr lang="sk-SK" sz="1800" dirty="0" err="1">
                <a:latin typeface="Nasalization" panose="020B0604020202020204" pitchFamily="34" charset="0"/>
              </a:rPr>
              <a:t>AI</a:t>
            </a:r>
            <a:r>
              <a:rPr lang="sk-SK" sz="1800" dirty="0">
                <a:latin typeface="Nasalization" panose="020B0604020202020204" pitchFamily="34" charset="0"/>
              </a:rPr>
              <a:t>.</a:t>
            </a:r>
            <a:endParaRPr lang="sk-SK" sz="1800" b="1" dirty="0">
              <a:latin typeface="Nasalization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5087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84EE3-3499-2925-C994-BE3CF8FE8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EB372-21D2-30FA-A35B-C7729F3B4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889" y="0"/>
            <a:ext cx="11780322" cy="1600698"/>
          </a:xfrm>
        </p:spPr>
        <p:txBody>
          <a:bodyPr>
            <a:noAutofit/>
          </a:bodyPr>
          <a:lstStyle/>
          <a:p>
            <a:pPr algn="ctr"/>
            <a:r>
              <a:rPr lang="sk-SK" sz="4800" b="1" i="1" dirty="0">
                <a:latin typeface="Nasalization" panose="020B0604020202020204" pitchFamily="34" charset="0"/>
              </a:rPr>
              <a:t>Ďakujem za pozornosť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2781701-7099-AA56-5625-2551960B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" y="5839012"/>
            <a:ext cx="1705173" cy="977153"/>
          </a:xfrm>
          <a:prstGeom prst="snip2DiagRect">
            <a:avLst>
              <a:gd name="adj1" fmla="val 4834"/>
              <a:gd name="adj2" fmla="val 37514"/>
            </a:avLst>
          </a:prstGeom>
          <a:noFill/>
          <a:ln w="88900" cap="sq">
            <a:solidFill>
              <a:schemeClr val="tx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6D4DCF6-BAE4-1B10-B345-D0753BCE9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3" y="1600698"/>
            <a:ext cx="12109473" cy="382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9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F5F412-EDFE-A6BE-2AFF-E218CB4C9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b="1" i="1" dirty="0">
                <a:latin typeface="Nasalization" panose="020B0604020202020204" pitchFamily="34" charset="0"/>
              </a:rPr>
              <a:t>Zdroje: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8B0F00-1C18-6BEE-A8BE-BCCE07557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u="sng" dirty="0" err="1">
                <a:latin typeface="Nasalization" panose="020B0604020202020204" pitchFamily="34" charset="0"/>
                <a:hlinkClick r:id="rId2"/>
              </a:rPr>
              <a:t>https</a:t>
            </a:r>
            <a:r>
              <a:rPr lang="sk-SK" u="sng" dirty="0">
                <a:latin typeface="Nasalization" panose="020B0604020202020204" pitchFamily="34" charset="0"/>
                <a:hlinkClick r:id="rId2"/>
              </a:rPr>
              <a:t>://</a:t>
            </a:r>
            <a:r>
              <a:rPr lang="sk-SK" u="sng" dirty="0" err="1">
                <a:latin typeface="Nasalization" panose="020B0604020202020204" pitchFamily="34" charset="0"/>
                <a:hlinkClick r:id="rId2"/>
              </a:rPr>
              <a:t>www.kuhn.com</a:t>
            </a:r>
            <a:r>
              <a:rPr lang="sk-SK" u="sng" dirty="0">
                <a:latin typeface="Nasalization" panose="020B0604020202020204" pitchFamily="34" charset="0"/>
                <a:hlinkClick r:id="rId2"/>
              </a:rPr>
              <a:t>/</a:t>
            </a:r>
            <a:r>
              <a:rPr lang="sk-SK" u="sng" dirty="0" err="1">
                <a:latin typeface="Nasalization" panose="020B0604020202020204" pitchFamily="34" charset="0"/>
                <a:hlinkClick r:id="rId2"/>
              </a:rPr>
              <a:t>en</a:t>
            </a:r>
            <a:r>
              <a:rPr lang="sk-SK" u="sng" dirty="0">
                <a:latin typeface="Nasalization" panose="020B0604020202020204" pitchFamily="34" charset="0"/>
                <a:hlinkClick r:id="rId2"/>
              </a:rPr>
              <a:t>/</a:t>
            </a:r>
            <a:r>
              <a:rPr lang="sk-SK" u="sng" dirty="0" err="1">
                <a:latin typeface="Nasalization" panose="020B0604020202020204" pitchFamily="34" charset="0"/>
                <a:hlinkClick r:id="rId2"/>
              </a:rPr>
              <a:t>crop</a:t>
            </a:r>
            <a:r>
              <a:rPr lang="sk-SK" u="sng" dirty="0">
                <a:latin typeface="Nasalization" panose="020B0604020202020204" pitchFamily="34" charset="0"/>
                <a:hlinkClick r:id="rId2"/>
              </a:rPr>
              <a:t>/</a:t>
            </a:r>
            <a:r>
              <a:rPr lang="sk-SK" u="sng" dirty="0" err="1">
                <a:latin typeface="Nasalization" panose="020B0604020202020204" pitchFamily="34" charset="0"/>
                <a:hlinkClick r:id="rId2"/>
              </a:rPr>
              <a:t>seed-drills</a:t>
            </a:r>
            <a:r>
              <a:rPr lang="sk-SK" u="sng" dirty="0">
                <a:latin typeface="Nasalization" panose="020B0604020202020204" pitchFamily="34" charset="0"/>
                <a:hlinkClick r:id="rId2"/>
              </a:rPr>
              <a:t>/</a:t>
            </a:r>
            <a:r>
              <a:rPr lang="sk-SK" u="sng" dirty="0" err="1">
                <a:latin typeface="Nasalization" panose="020B0604020202020204" pitchFamily="34" charset="0"/>
                <a:hlinkClick r:id="rId2"/>
              </a:rPr>
              <a:t>integrated-seed-drills</a:t>
            </a:r>
            <a:r>
              <a:rPr lang="sk-SK" u="sng" dirty="0">
                <a:latin typeface="Nasalization" panose="020B0604020202020204" pitchFamily="34" charset="0"/>
                <a:hlinkClick r:id="rId2"/>
              </a:rPr>
              <a:t>/</a:t>
            </a:r>
            <a:r>
              <a:rPr lang="sk-SK" u="sng" dirty="0" err="1">
                <a:latin typeface="Nasalization" panose="020B0604020202020204" pitchFamily="34" charset="0"/>
                <a:hlinkClick r:id="rId2"/>
              </a:rPr>
              <a:t>integrated-air-seed-drills</a:t>
            </a:r>
            <a:r>
              <a:rPr lang="sk-SK" u="sng" dirty="0">
                <a:latin typeface="Nasalization" panose="020B0604020202020204" pitchFamily="34" charset="0"/>
                <a:hlinkClick r:id="rId2"/>
              </a:rPr>
              <a:t>/</a:t>
            </a:r>
            <a:r>
              <a:rPr lang="sk-SK" u="sng" dirty="0" err="1">
                <a:latin typeface="Nasalization" panose="020B0604020202020204" pitchFamily="34" charset="0"/>
                <a:hlinkClick r:id="rId2"/>
              </a:rPr>
              <a:t>btf-btfr</a:t>
            </a:r>
            <a:endParaRPr lang="sk-SK" dirty="0">
              <a:latin typeface="Nasalization" panose="020B0604020202020204" pitchFamily="34" charset="0"/>
            </a:endParaRPr>
          </a:p>
          <a:p>
            <a:r>
              <a:rPr lang="sk-SK" u="sng" dirty="0" err="1">
                <a:latin typeface="Nasalization" panose="020B0604020202020204" pitchFamily="34" charset="0"/>
                <a:hlinkClick r:id="rId3"/>
              </a:rPr>
              <a:t>https</a:t>
            </a:r>
            <a:r>
              <a:rPr lang="sk-SK" u="sng" dirty="0">
                <a:latin typeface="Nasalization" panose="020B0604020202020204" pitchFamily="34" charset="0"/>
                <a:hlinkClick r:id="rId3"/>
              </a:rPr>
              <a:t>://</a:t>
            </a:r>
            <a:r>
              <a:rPr lang="sk-SK" u="sng" dirty="0" err="1">
                <a:latin typeface="Nasalization" panose="020B0604020202020204" pitchFamily="34" charset="0"/>
                <a:hlinkClick r:id="rId3"/>
              </a:rPr>
              <a:t>www.volvopenta.com</a:t>
            </a:r>
            <a:r>
              <a:rPr lang="sk-SK" u="sng" dirty="0">
                <a:latin typeface="Nasalization" panose="020B0604020202020204" pitchFamily="34" charset="0"/>
                <a:hlinkClick r:id="rId3"/>
              </a:rPr>
              <a:t>/</a:t>
            </a:r>
            <a:r>
              <a:rPr lang="sk-SK" u="sng" dirty="0" err="1">
                <a:latin typeface="Nasalization" panose="020B0604020202020204" pitchFamily="34" charset="0"/>
                <a:hlinkClick r:id="rId3"/>
              </a:rPr>
              <a:t>industrial</a:t>
            </a:r>
            <a:r>
              <a:rPr lang="sk-SK" u="sng" dirty="0">
                <a:latin typeface="Nasalization" panose="020B0604020202020204" pitchFamily="34" charset="0"/>
                <a:hlinkClick r:id="rId3"/>
              </a:rPr>
              <a:t>/</a:t>
            </a:r>
            <a:r>
              <a:rPr lang="sk-SK" u="sng" dirty="0" err="1">
                <a:latin typeface="Nasalization" panose="020B0604020202020204" pitchFamily="34" charset="0"/>
                <a:hlinkClick r:id="rId3"/>
              </a:rPr>
              <a:t>industrial-engines</a:t>
            </a:r>
            <a:r>
              <a:rPr lang="sk-SK" u="sng" dirty="0">
                <a:latin typeface="Nasalization" panose="020B0604020202020204" pitchFamily="34" charset="0"/>
                <a:hlinkClick r:id="rId3"/>
              </a:rPr>
              <a:t>/</a:t>
            </a:r>
            <a:r>
              <a:rPr lang="sk-SK" u="sng" dirty="0" err="1">
                <a:latin typeface="Nasalization" panose="020B0604020202020204" pitchFamily="34" charset="0"/>
                <a:hlinkClick r:id="rId3"/>
              </a:rPr>
              <a:t>off-road-engine-range</a:t>
            </a:r>
            <a:r>
              <a:rPr lang="sk-SK" u="sng" dirty="0">
                <a:latin typeface="Nasalization" panose="020B0604020202020204" pitchFamily="34" charset="0"/>
                <a:hlinkClick r:id="rId3"/>
              </a:rPr>
              <a:t>/</a:t>
            </a:r>
            <a:r>
              <a:rPr lang="sk-SK" u="sng" dirty="0" err="1">
                <a:latin typeface="Nasalization" panose="020B0604020202020204" pitchFamily="34" charset="0"/>
                <a:hlinkClick r:id="rId3"/>
              </a:rPr>
              <a:t>d13</a:t>
            </a:r>
            <a:r>
              <a:rPr lang="sk-SK" u="sng" dirty="0">
                <a:latin typeface="Nasalization" panose="020B0604020202020204" pitchFamily="34" charset="0"/>
                <a:hlinkClick r:id="rId3"/>
              </a:rPr>
              <a:t>-</a:t>
            </a:r>
            <a:r>
              <a:rPr lang="sk-SK" u="sng" dirty="0" err="1">
                <a:latin typeface="Nasalization" panose="020B0604020202020204" pitchFamily="34" charset="0"/>
                <a:hlinkClick r:id="rId3"/>
              </a:rPr>
              <a:t>eu</a:t>
            </a:r>
            <a:r>
              <a:rPr lang="sk-SK" u="sng" dirty="0">
                <a:latin typeface="Nasalization" panose="020B0604020202020204" pitchFamily="34" charset="0"/>
                <a:hlinkClick r:id="rId3"/>
              </a:rPr>
              <a:t>-</a:t>
            </a:r>
            <a:r>
              <a:rPr lang="sk-SK" u="sng" dirty="0" err="1">
                <a:latin typeface="Nasalization" panose="020B0604020202020204" pitchFamily="34" charset="0"/>
                <a:hlinkClick r:id="rId3"/>
              </a:rPr>
              <a:t>stage</a:t>
            </a:r>
            <a:r>
              <a:rPr lang="sk-SK" u="sng" dirty="0">
                <a:latin typeface="Nasalization" panose="020B0604020202020204" pitchFamily="34" charset="0"/>
                <a:hlinkClick r:id="rId3"/>
              </a:rPr>
              <a:t>-v/</a:t>
            </a:r>
            <a:endParaRPr lang="sk-SK" dirty="0">
              <a:latin typeface="Nasalization" panose="020B0604020202020204" pitchFamily="34" charset="0"/>
            </a:endParaRPr>
          </a:p>
          <a:p>
            <a:r>
              <a:rPr lang="sk-SK" u="sng" dirty="0" err="1">
                <a:latin typeface="Nasalization" panose="020B0604020202020204" pitchFamily="34" charset="0"/>
                <a:hlinkClick r:id="rId4"/>
              </a:rPr>
              <a:t>https</a:t>
            </a:r>
            <a:r>
              <a:rPr lang="sk-SK" u="sng" dirty="0">
                <a:latin typeface="Nasalization" panose="020B0604020202020204" pitchFamily="34" charset="0"/>
                <a:hlinkClick r:id="rId4"/>
              </a:rPr>
              <a:t>://</a:t>
            </a:r>
            <a:r>
              <a:rPr lang="sk-SK" u="sng" dirty="0" err="1">
                <a:latin typeface="Nasalization" panose="020B0604020202020204" pitchFamily="34" charset="0"/>
                <a:hlinkClick r:id="rId4"/>
              </a:rPr>
              <a:t>www.nexat.de</a:t>
            </a:r>
            <a:r>
              <a:rPr lang="sk-SK" u="sng" dirty="0">
                <a:latin typeface="Nasalization" panose="020B0604020202020204" pitchFamily="34" charset="0"/>
                <a:hlinkClick r:id="rId4"/>
              </a:rPr>
              <a:t>/</a:t>
            </a:r>
            <a:r>
              <a:rPr lang="sk-SK" u="sng" dirty="0" err="1">
                <a:latin typeface="Nasalization" panose="020B0604020202020204" pitchFamily="34" charset="0"/>
                <a:hlinkClick r:id="rId4"/>
              </a:rPr>
              <a:t>en</a:t>
            </a:r>
            <a:r>
              <a:rPr lang="sk-SK" u="sng" dirty="0">
                <a:latin typeface="Nasalization" panose="020B0604020202020204" pitchFamily="34" charset="0"/>
                <a:hlinkClick r:id="rId4"/>
              </a:rPr>
              <a:t>/</a:t>
            </a:r>
            <a:endParaRPr lang="sk-SK" dirty="0">
              <a:latin typeface="Nasalization" panose="020B0604020202020204" pitchFamily="34" charset="0"/>
            </a:endParaRPr>
          </a:p>
          <a:p>
            <a:r>
              <a:rPr lang="sk-SK" u="sng" dirty="0" err="1">
                <a:latin typeface="Nasalization" panose="020B0604020202020204" pitchFamily="34" charset="0"/>
                <a:hlinkClick r:id="rId5"/>
              </a:rPr>
              <a:t>https</a:t>
            </a:r>
            <a:r>
              <a:rPr lang="sk-SK" u="sng" dirty="0">
                <a:latin typeface="Nasalization" panose="020B0604020202020204" pitchFamily="34" charset="0"/>
                <a:hlinkClick r:id="rId5"/>
              </a:rPr>
              <a:t>://</a:t>
            </a:r>
            <a:r>
              <a:rPr lang="sk-SK" u="sng" dirty="0" err="1">
                <a:latin typeface="Nasalization" panose="020B0604020202020204" pitchFamily="34" charset="0"/>
                <a:hlinkClick r:id="rId5"/>
              </a:rPr>
              <a:t>www.holmer-maschinenbau.com</a:t>
            </a:r>
            <a:r>
              <a:rPr lang="sk-SK" u="sng" dirty="0">
                <a:latin typeface="Nasalization" panose="020B0604020202020204" pitchFamily="34" charset="0"/>
                <a:hlinkClick r:id="rId5"/>
              </a:rPr>
              <a:t>/</a:t>
            </a:r>
            <a:endParaRPr lang="sk-SK" dirty="0">
              <a:latin typeface="Nasalization" panose="020B0604020202020204" pitchFamily="34" charset="0"/>
            </a:endParaRPr>
          </a:p>
          <a:p>
            <a:endParaRPr lang="sk-SK" dirty="0">
              <a:latin typeface="Nasalization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33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36CAC-2153-DC29-1C68-09E43661C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8C4CE-A1D8-E050-4BE2-3DB110AF7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889" y="0"/>
            <a:ext cx="11780322" cy="1600698"/>
          </a:xfrm>
        </p:spPr>
        <p:txBody>
          <a:bodyPr>
            <a:noAutofit/>
          </a:bodyPr>
          <a:lstStyle/>
          <a:p>
            <a:r>
              <a:rPr lang="sk-SK" sz="4800" b="1" i="1" dirty="0">
                <a:latin typeface="Nasalization" panose="020B0604020202020204" pitchFamily="34" charset="0"/>
              </a:rPr>
              <a:t>CAD model modulárneho poľnohospodárskeho systému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1A140E9-694D-CB44-2A5A-2904A4728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0566" y="6163733"/>
            <a:ext cx="6987645" cy="1388534"/>
          </a:xfrm>
        </p:spPr>
        <p:txBody>
          <a:bodyPr>
            <a:normAutofit/>
          </a:bodyPr>
          <a:lstStyle/>
          <a:p>
            <a:r>
              <a:rPr lang="sk-SK" sz="3600" dirty="0">
                <a:latin typeface="Nasalization" panose="020B0604020202020204" pitchFamily="34" charset="0"/>
              </a:rPr>
              <a:t>Autor: Adam </a:t>
            </a:r>
            <a:r>
              <a:rPr lang="sk-SK" sz="3600" dirty="0" err="1">
                <a:latin typeface="Nasalization" panose="020B0604020202020204" pitchFamily="34" charset="0"/>
              </a:rPr>
              <a:t>Süttő</a:t>
            </a:r>
            <a:r>
              <a:rPr lang="sk-SK" sz="3600" dirty="0">
                <a:latin typeface="Nasalization" panose="020B0604020202020204" pitchFamily="34" charset="0"/>
              </a:rPr>
              <a:t>, </a:t>
            </a:r>
            <a:r>
              <a:rPr lang="sk-SK" sz="3600" dirty="0" err="1">
                <a:latin typeface="Nasalization" panose="020B0604020202020204" pitchFamily="34" charset="0"/>
              </a:rPr>
              <a:t>IV.S</a:t>
            </a:r>
            <a:endParaRPr lang="sk-SK" sz="3600" dirty="0">
              <a:latin typeface="Nasalization" panose="020B06040202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5BB8C64-9B75-3C81-8053-8C644CDBB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" y="5839012"/>
            <a:ext cx="1705173" cy="977153"/>
          </a:xfrm>
          <a:prstGeom prst="snip2DiagRect">
            <a:avLst>
              <a:gd name="adj1" fmla="val 4834"/>
              <a:gd name="adj2" fmla="val 37514"/>
            </a:avLst>
          </a:prstGeom>
          <a:noFill/>
          <a:ln w="88900" cap="sq">
            <a:solidFill>
              <a:schemeClr val="tx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0B9CB0B-9B74-747E-E878-BB45E8E6D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3" y="1600698"/>
            <a:ext cx="12109473" cy="382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90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91D868-D41A-7506-3C62-92B9B2A99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-1"/>
            <a:ext cx="10018713" cy="929641"/>
          </a:xfrm>
        </p:spPr>
        <p:txBody>
          <a:bodyPr>
            <a:normAutofit/>
          </a:bodyPr>
          <a:lstStyle/>
          <a:p>
            <a:pPr algn="l"/>
            <a:r>
              <a:rPr lang="sk-SK" sz="3600" b="1" i="1" dirty="0">
                <a:latin typeface="Nasalization" panose="020B0604020202020204" pitchFamily="34" charset="0"/>
              </a:rPr>
              <a:t>Úvod-ako to prebiehalo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BD75F8F-0304-F903-9BC5-7B4AE8161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929641"/>
            <a:ext cx="10018713" cy="2531111"/>
          </a:xfrm>
        </p:spPr>
        <p:txBody>
          <a:bodyPr>
            <a:normAutofit lnSpcReduction="10000"/>
          </a:bodyPr>
          <a:lstStyle/>
          <a:p>
            <a:r>
              <a:rPr lang="sk-SK" sz="1800" dirty="0">
                <a:latin typeface="Nasalization" panose="020B0604020202020204" pitchFamily="34" charset="0"/>
              </a:rPr>
              <a:t>Spoznanie konceptu modulárneho systému </a:t>
            </a:r>
            <a:r>
              <a:rPr lang="sk-SK" sz="1800" dirty="0" err="1">
                <a:latin typeface="Nasalization" panose="020B0604020202020204" pitchFamily="34" charset="0"/>
              </a:rPr>
              <a:t>NEXAT</a:t>
            </a:r>
            <a:endParaRPr lang="sk-SK" sz="1800" dirty="0">
              <a:latin typeface="Nasalization" panose="020B0604020202020204" pitchFamily="34" charset="0"/>
            </a:endParaRPr>
          </a:p>
          <a:p>
            <a:r>
              <a:rPr lang="sk-SK" sz="1800" dirty="0">
                <a:latin typeface="Nasalization" panose="020B0604020202020204" pitchFamily="34" charset="0"/>
              </a:rPr>
              <a:t>Zhromaždenie informácií o tomto koncepte, lokalizácia nedostatkov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Hľadanie základu pre vlastný návrh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Rozvrhnutie komponentov a modulov</a:t>
            </a:r>
          </a:p>
          <a:p>
            <a:r>
              <a:rPr lang="sk-SK" sz="1800" dirty="0" err="1">
                <a:latin typeface="Nasalization" panose="020B0604020202020204" pitchFamily="34" charset="0"/>
              </a:rPr>
              <a:t>3D</a:t>
            </a:r>
            <a:r>
              <a:rPr lang="sk-SK" sz="1800" dirty="0">
                <a:latin typeface="Nasalization" panose="020B0604020202020204" pitchFamily="34" charset="0"/>
              </a:rPr>
              <a:t> CAD modelovanie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Vypracovanie cenového porovnania môjho systému a klasických poľnohospodárskych strojov</a:t>
            </a:r>
          </a:p>
        </p:txBody>
      </p:sp>
      <p:pic>
        <p:nvPicPr>
          <p:cNvPr id="4" name="Obrázok 3" descr="The system | NEXAT">
            <a:extLst>
              <a:ext uri="{FF2B5EF4-FFF2-40B4-BE49-F238E27FC236}">
                <a16:creationId xmlns:a16="http://schemas.microsoft.com/office/drawing/2014/main" id="{C241F583-CD27-95E7-3F0F-85C34FB9A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0" y="3749041"/>
            <a:ext cx="5760720" cy="208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C86BF1A6-7151-1E44-0C5C-A8541F897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030" y="3299460"/>
            <a:ext cx="4705896" cy="253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3570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9847B-5068-4B9A-72A2-80DE4DB21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FAD2D-1A65-713F-8D3F-EFF4B705C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-1"/>
            <a:ext cx="10018713" cy="929641"/>
          </a:xfrm>
        </p:spPr>
        <p:txBody>
          <a:bodyPr>
            <a:normAutofit fontScale="90000"/>
          </a:bodyPr>
          <a:lstStyle/>
          <a:p>
            <a:pPr algn="l"/>
            <a:r>
              <a:rPr lang="sk-SK" b="1" i="1" dirty="0" err="1">
                <a:latin typeface="Nasalization" panose="020B0604020202020204" pitchFamily="34" charset="0"/>
              </a:rPr>
              <a:t>NEXAT</a:t>
            </a:r>
            <a:r>
              <a:rPr lang="sk-SK" b="1" i="1" dirty="0">
                <a:latin typeface="Nasalization" panose="020B0604020202020204" pitchFamily="34" charset="0"/>
              </a:rPr>
              <a:t>-koncept pre farmu budúcnosti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07CA336-CA2D-DC89-0E3E-2776C840B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929640"/>
            <a:ext cx="10018713" cy="1905000"/>
          </a:xfrm>
        </p:spPr>
        <p:txBody>
          <a:bodyPr>
            <a:normAutofit/>
          </a:bodyPr>
          <a:lstStyle/>
          <a:p>
            <a:r>
              <a:rPr lang="sk-SK" sz="1800" dirty="0">
                <a:latin typeface="Nasalization" panose="020B0604020202020204" pitchFamily="34" charset="0"/>
              </a:rPr>
              <a:t>Hlavná myšlienka postavená na nosiči výmenných modulov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Jeden nosič vie obrobiť pôdu od prípravy pred výsadbou až po zber úrody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Redukcia duplicitných/nepotrebných komponentov a z toho vyplývajúca redukcia prevádzkovej ceny</a:t>
            </a:r>
          </a:p>
        </p:txBody>
      </p:sp>
      <p:pic>
        <p:nvPicPr>
          <p:cNvPr id="6" name="Obrázok 5" descr="The system | NEXAT">
            <a:extLst>
              <a:ext uri="{FF2B5EF4-FFF2-40B4-BE49-F238E27FC236}">
                <a16:creationId xmlns:a16="http://schemas.microsoft.com/office/drawing/2014/main" id="{A94CA7C5-7E8F-771F-F168-D987AF7FA8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0" y="2834640"/>
            <a:ext cx="5760720" cy="208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ok 6" descr="Nexat marries big power to many farm field solutions | The Western Producer">
            <a:extLst>
              <a:ext uri="{FF2B5EF4-FFF2-40B4-BE49-F238E27FC236}">
                <a16:creationId xmlns:a16="http://schemas.microsoft.com/office/drawing/2014/main" id="{5D671B56-4686-9557-F5F0-D153ECE1E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030" y="2831465"/>
            <a:ext cx="2982595" cy="208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 descr="Media library | NEXAT">
            <a:extLst>
              <a:ext uri="{FF2B5EF4-FFF2-40B4-BE49-F238E27FC236}">
                <a16:creationId xmlns:a16="http://schemas.microsoft.com/office/drawing/2014/main" id="{69F8A439-E923-AE1D-3B95-9559BB00F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>
            <a:fillRect/>
          </a:stretch>
        </p:blipFill>
        <p:spPr bwMode="auto">
          <a:xfrm>
            <a:off x="7245030" y="4832774"/>
            <a:ext cx="298259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Jako z jiné planety, NeXaT má způsobit revoluci v zemědělské technice |  Agroportal24h.cz">
            <a:extLst>
              <a:ext uri="{FF2B5EF4-FFF2-40B4-BE49-F238E27FC236}">
                <a16:creationId xmlns:a16="http://schemas.microsoft.com/office/drawing/2014/main" id="{C8BDA96B-08AB-E50E-A1F3-2F11777FC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5" b="21952"/>
          <a:stretch>
            <a:fillRect/>
          </a:stretch>
        </p:blipFill>
        <p:spPr bwMode="auto">
          <a:xfrm>
            <a:off x="1479890" y="4832773"/>
            <a:ext cx="5765139" cy="191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374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CBAE2-4AFD-D153-75C9-B8220B0C3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FEF0-DCE5-14F3-15C0-F290A3E00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0"/>
            <a:ext cx="10018713" cy="800100"/>
          </a:xfrm>
        </p:spPr>
        <p:txBody>
          <a:bodyPr>
            <a:normAutofit/>
          </a:bodyPr>
          <a:lstStyle/>
          <a:p>
            <a:pPr algn="l"/>
            <a:r>
              <a:rPr lang="sk-SK" sz="3600" b="1" i="1" dirty="0">
                <a:latin typeface="Nasalization" panose="020B0604020202020204" pitchFamily="34" charset="0"/>
              </a:rPr>
              <a:t>Nedostatky </a:t>
            </a:r>
            <a:r>
              <a:rPr lang="sk-SK" sz="3600" b="1" i="1" dirty="0" err="1">
                <a:latin typeface="Nasalization" panose="020B0604020202020204" pitchFamily="34" charset="0"/>
              </a:rPr>
              <a:t>NEXAT</a:t>
            </a:r>
            <a:r>
              <a:rPr lang="sk-SK" sz="3600" b="1" i="1" dirty="0">
                <a:latin typeface="Nasalization" panose="020B0604020202020204" pitchFamily="34" charset="0"/>
              </a:rPr>
              <a:t>-u a ich riešenie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63DA86-BFD1-6FF8-EAD4-7C9005A2A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312" y="800101"/>
            <a:ext cx="4895055" cy="4991100"/>
          </a:xfrm>
        </p:spPr>
        <p:txBody>
          <a:bodyPr>
            <a:normAutofit/>
          </a:bodyPr>
          <a:lstStyle/>
          <a:p>
            <a:r>
              <a:rPr lang="sk-SK" sz="2000" b="1" i="1" u="sng" dirty="0">
                <a:latin typeface="Nasalization" panose="020B0604020202020204" pitchFamily="34" charset="0"/>
              </a:rPr>
              <a:t>Nedostatky:</a:t>
            </a:r>
          </a:p>
          <a:p>
            <a:pPr lvl="1"/>
            <a:r>
              <a:rPr lang="sk-SK" sz="1600" dirty="0">
                <a:latin typeface="Nasalization" panose="020B0604020202020204" pitchFamily="34" charset="0"/>
              </a:rPr>
              <a:t>Vysoko neštandardné riešenia</a:t>
            </a:r>
          </a:p>
          <a:p>
            <a:pPr lvl="1"/>
            <a:r>
              <a:rPr lang="sk-SK" sz="1600" dirty="0">
                <a:latin typeface="Nasalization" panose="020B0604020202020204" pitchFamily="34" charset="0"/>
              </a:rPr>
              <a:t>Vysoký podiel dielov pochádzajúcich zo </a:t>
            </a:r>
            <a:r>
              <a:rPr lang="sk-SK" sz="1600" dirty="0" err="1">
                <a:latin typeface="Nasalization" panose="020B0604020202020204" pitchFamily="34" charset="0"/>
              </a:rPr>
              <a:t>zakázkovej</a:t>
            </a:r>
            <a:r>
              <a:rPr lang="sk-SK" sz="1600" dirty="0">
                <a:latin typeface="Nasalization" panose="020B0604020202020204" pitchFamily="34" charset="0"/>
              </a:rPr>
              <a:t> výroby</a:t>
            </a:r>
          </a:p>
          <a:p>
            <a:pPr lvl="1"/>
            <a:r>
              <a:rPr lang="sk-SK" dirty="0">
                <a:latin typeface="Nasalization" panose="020B0604020202020204" pitchFamily="34" charset="0"/>
              </a:rPr>
              <a:t>Priveľké prepravné rozmery</a:t>
            </a:r>
          </a:p>
          <a:p>
            <a:pPr lvl="1"/>
            <a:r>
              <a:rPr lang="sk-SK" dirty="0">
                <a:latin typeface="Nasalization" panose="020B0604020202020204" pitchFamily="34" charset="0"/>
              </a:rPr>
              <a:t>Problémy s kopcovitým terénom</a:t>
            </a:r>
          </a:p>
          <a:p>
            <a:pPr lvl="1"/>
            <a:r>
              <a:rPr lang="sk-SK" sz="1600" dirty="0">
                <a:latin typeface="Nasalization" panose="020B0604020202020204" pitchFamily="34" charset="0"/>
              </a:rPr>
              <a:t>Obstarávacia cena</a:t>
            </a:r>
          </a:p>
          <a:p>
            <a:pPr lvl="1"/>
            <a:endParaRPr lang="sk-SK" sz="1600" dirty="0">
              <a:latin typeface="Nasalization" panose="020B0604020202020204" pitchFamily="34" charset="0"/>
            </a:endParaRP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6B63EA3-D119-66C7-3592-B1FD4FD19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7967" y="800100"/>
            <a:ext cx="4895056" cy="4991100"/>
          </a:xfrm>
        </p:spPr>
        <p:txBody>
          <a:bodyPr/>
          <a:lstStyle/>
          <a:p>
            <a:r>
              <a:rPr lang="sk-SK" sz="2000" b="1" i="1" u="sng" dirty="0">
                <a:latin typeface="Nasalization" panose="020B0604020202020204" pitchFamily="34" charset="0"/>
              </a:rPr>
              <a:t>Riešenia:</a:t>
            </a:r>
            <a:endParaRPr lang="sk-SK" sz="2000" dirty="0">
              <a:latin typeface="Nasalization" panose="020B0604020202020204" pitchFamily="34" charset="0"/>
            </a:endParaRPr>
          </a:p>
          <a:p>
            <a:pPr lvl="1"/>
            <a:r>
              <a:rPr lang="sk-SK" dirty="0">
                <a:latin typeface="Nasalization" panose="020B0604020202020204" pitchFamily="34" charset="0"/>
              </a:rPr>
              <a:t>Použitie čo najväčšieho podielu „</a:t>
            </a:r>
            <a:r>
              <a:rPr lang="sk-SK" dirty="0" err="1">
                <a:latin typeface="Nasalization" panose="020B0604020202020204" pitchFamily="34" charset="0"/>
              </a:rPr>
              <a:t>Off-the-Shelf</a:t>
            </a:r>
            <a:r>
              <a:rPr lang="sk-SK" dirty="0">
                <a:latin typeface="Nasalization" panose="020B0604020202020204" pitchFamily="34" charset="0"/>
              </a:rPr>
              <a:t>“ dielov</a:t>
            </a:r>
          </a:p>
          <a:p>
            <a:pPr lvl="1"/>
            <a:r>
              <a:rPr lang="sk-SK" dirty="0">
                <a:latin typeface="Nasalization" panose="020B0604020202020204" pitchFamily="34" charset="0"/>
              </a:rPr>
              <a:t>Nahradenie nezávislého pohonu každého kolesa/pásu klasickým centralizovaným pohonom</a:t>
            </a:r>
          </a:p>
          <a:p>
            <a:pPr lvl="1"/>
            <a:r>
              <a:rPr lang="sk-SK" dirty="0">
                <a:latin typeface="Nasalization" panose="020B0604020202020204" pitchFamily="34" charset="0"/>
              </a:rPr>
              <a:t>Zjednodušenie celého konceptu</a:t>
            </a:r>
          </a:p>
          <a:p>
            <a:pPr lvl="1"/>
            <a:r>
              <a:rPr lang="sk-SK" dirty="0">
                <a:latin typeface="Nasalization" panose="020B0604020202020204" pitchFamily="34" charset="0"/>
              </a:rPr>
              <a:t>Výber kompaktnejšieho prevedenia</a:t>
            </a:r>
          </a:p>
          <a:p>
            <a:pPr lvl="1"/>
            <a:endParaRPr lang="sk-SK" dirty="0">
              <a:latin typeface="Nasalization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4445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F29D8-CAAC-90EF-9DE5-8130F43BF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0F0E5-7CCD-76ED-21F4-D9CEF1B6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258110" cy="838200"/>
          </a:xfrm>
        </p:spPr>
        <p:txBody>
          <a:bodyPr>
            <a:normAutofit/>
          </a:bodyPr>
          <a:lstStyle/>
          <a:p>
            <a:pPr algn="l"/>
            <a:r>
              <a:rPr lang="sk-SK" sz="3600" b="1" i="1" dirty="0">
                <a:latin typeface="Nasalization" panose="020B0604020202020204" pitchFamily="34" charset="0"/>
              </a:rPr>
              <a:t>Inšpirácie pre novú platformu systému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53631D5-85F0-8EDE-D1C7-16FB65CAD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4310" y="1367790"/>
            <a:ext cx="5381309" cy="3726179"/>
          </a:xfrm>
        </p:spPr>
        <p:txBody>
          <a:bodyPr>
            <a:normAutofit/>
          </a:bodyPr>
          <a:lstStyle/>
          <a:p>
            <a:pPr lvl="1"/>
            <a:r>
              <a:rPr lang="sk-SK" sz="1800" dirty="0">
                <a:latin typeface="Nasalization" panose="020B0604020202020204" pitchFamily="34" charset="0"/>
              </a:rPr>
              <a:t>Stroje do </a:t>
            </a:r>
            <a:r>
              <a:rPr lang="sk-SK" sz="1800" dirty="0" err="1">
                <a:latin typeface="Nasalization" panose="020B0604020202020204" pitchFamily="34" charset="0"/>
              </a:rPr>
              <a:t>7,5t</a:t>
            </a:r>
            <a:endParaRPr lang="sk-SK" sz="1800" dirty="0">
              <a:latin typeface="Nasalization" panose="020B0604020202020204" pitchFamily="34" charset="0"/>
            </a:endParaRPr>
          </a:p>
          <a:p>
            <a:pPr lvl="1"/>
            <a:r>
              <a:rPr lang="sk-SK" sz="1800" dirty="0">
                <a:latin typeface="Nasalization" panose="020B0604020202020204" pitchFamily="34" charset="0"/>
              </a:rPr>
              <a:t>Zástupcovia: -</a:t>
            </a:r>
            <a:r>
              <a:rPr lang="sk-SK" sz="1800" dirty="0" err="1">
                <a:latin typeface="Nasalization" panose="020B0604020202020204" pitchFamily="34" charset="0"/>
              </a:rPr>
              <a:t>Lindner</a:t>
            </a:r>
            <a:r>
              <a:rPr lang="sk-SK" sz="1800" dirty="0">
                <a:latin typeface="Nasalization" panose="020B0604020202020204" pitchFamily="34" charset="0"/>
              </a:rPr>
              <a:t> </a:t>
            </a:r>
            <a:r>
              <a:rPr lang="sk-SK" sz="1800" dirty="0" err="1">
                <a:latin typeface="Nasalization" panose="020B0604020202020204" pitchFamily="34" charset="0"/>
              </a:rPr>
              <a:t>Unitrac</a:t>
            </a:r>
            <a:r>
              <a:rPr lang="sk-SK" sz="1800" dirty="0">
                <a:latin typeface="Nasalization" panose="020B0604020202020204" pitchFamily="34" charset="0"/>
              </a:rPr>
              <a:t>,						 -</a:t>
            </a:r>
            <a:r>
              <a:rPr lang="sk-SK" sz="1800" dirty="0" err="1">
                <a:latin typeface="Nasalization" panose="020B0604020202020204" pitchFamily="34" charset="0"/>
              </a:rPr>
              <a:t>Hako</a:t>
            </a:r>
            <a:r>
              <a:rPr lang="sk-SK" sz="1800" dirty="0">
                <a:latin typeface="Nasalization" panose="020B0604020202020204" pitchFamily="34" charset="0"/>
              </a:rPr>
              <a:t> </a:t>
            </a:r>
            <a:r>
              <a:rPr lang="sk-SK" sz="1800" dirty="0" err="1">
                <a:latin typeface="Nasalization" panose="020B0604020202020204" pitchFamily="34" charset="0"/>
              </a:rPr>
              <a:t>Multicar</a:t>
            </a:r>
            <a:endParaRPr lang="sk-SK" sz="1800" dirty="0">
              <a:latin typeface="Nasalization" panose="020B0604020202020204" pitchFamily="34" charset="0"/>
            </a:endParaRPr>
          </a:p>
          <a:p>
            <a:pPr lvl="1"/>
            <a:r>
              <a:rPr lang="sk-SK" sz="1800" dirty="0">
                <a:latin typeface="Nasalization" panose="020B0604020202020204" pitchFamily="34" charset="0"/>
              </a:rPr>
              <a:t>Výhody: -kompaktné,							-lacné, 									-vysoká obratnosť</a:t>
            </a:r>
          </a:p>
          <a:p>
            <a:pPr lvl="1"/>
            <a:r>
              <a:rPr lang="sk-SK" sz="1800" dirty="0">
                <a:latin typeface="Nasalization" panose="020B0604020202020204" pitchFamily="34" charset="0"/>
              </a:rPr>
              <a:t>Nevýhody: -nevhodné pre ťažšie 				       poľné práce, 						     -primalé pre kombajnový 			       modul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0591B0A7-0379-5853-0F14-90224CCD39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4660" y="1367789"/>
            <a:ext cx="5221288" cy="3726179"/>
          </a:xfrm>
        </p:spPr>
        <p:txBody>
          <a:bodyPr/>
          <a:lstStyle/>
          <a:p>
            <a:r>
              <a:rPr lang="sk-SK" dirty="0">
                <a:latin typeface="Nasalization" panose="020B0604020202020204" pitchFamily="34" charset="0"/>
              </a:rPr>
              <a:t>Stroje nad </a:t>
            </a:r>
            <a:r>
              <a:rPr lang="sk-SK" dirty="0" err="1">
                <a:latin typeface="Nasalization" panose="020B0604020202020204" pitchFamily="34" charset="0"/>
              </a:rPr>
              <a:t>7,5t</a:t>
            </a:r>
            <a:endParaRPr lang="sk-SK" dirty="0">
              <a:latin typeface="Nasalization" panose="020B0604020202020204" pitchFamily="34" charset="0"/>
            </a:endParaRPr>
          </a:p>
          <a:p>
            <a:r>
              <a:rPr lang="sk-SK" dirty="0">
                <a:latin typeface="Nasalization" panose="020B0604020202020204" pitchFamily="34" charset="0"/>
              </a:rPr>
              <a:t>Zástupcovia: -</a:t>
            </a:r>
            <a:r>
              <a:rPr lang="sk-SK" dirty="0" err="1">
                <a:latin typeface="Nasalization" panose="020B0604020202020204" pitchFamily="34" charset="0"/>
              </a:rPr>
              <a:t>Holmer</a:t>
            </a:r>
            <a:r>
              <a:rPr lang="sk-SK" dirty="0">
                <a:latin typeface="Nasalization" panose="020B0604020202020204" pitchFamily="34" charset="0"/>
              </a:rPr>
              <a:t> </a:t>
            </a:r>
            <a:r>
              <a:rPr lang="sk-SK" dirty="0" err="1">
                <a:latin typeface="Nasalization" panose="020B0604020202020204" pitchFamily="34" charset="0"/>
              </a:rPr>
              <a:t>Terra</a:t>
            </a:r>
            <a:r>
              <a:rPr lang="sk-SK" dirty="0">
                <a:latin typeface="Nasalization" panose="020B0604020202020204" pitchFamily="34" charset="0"/>
              </a:rPr>
              <a:t> Variant</a:t>
            </a:r>
          </a:p>
          <a:p>
            <a:r>
              <a:rPr lang="sk-SK" dirty="0">
                <a:latin typeface="Nasalization" panose="020B0604020202020204" pitchFamily="34" charset="0"/>
              </a:rPr>
              <a:t>Výhody: -rozumná veľkosť,					 		  konkurencieschopná cena,				-schopnosť výkonu ťažkých 				  poľných prác</a:t>
            </a:r>
          </a:p>
          <a:p>
            <a:r>
              <a:rPr lang="sk-SK" dirty="0">
                <a:latin typeface="Nasalization" panose="020B0604020202020204" pitchFamily="34" charset="0"/>
              </a:rPr>
              <a:t>Nevýhody: -horšia obratnosť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CBF566DA-20B1-455E-3F93-022B410BFFA1}"/>
              </a:ext>
            </a:extLst>
          </p:cNvPr>
          <p:cNvSpPr txBox="1">
            <a:spLocks/>
          </p:cNvSpPr>
          <p:nvPr/>
        </p:nvSpPr>
        <p:spPr>
          <a:xfrm>
            <a:off x="1484310" y="765811"/>
            <a:ext cx="10690860" cy="6019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1800" dirty="0">
                <a:latin typeface="Nasalization" panose="020B0604020202020204" pitchFamily="34" charset="0"/>
              </a:rPr>
              <a:t>Prieskum trhu so strojmi podobnej koncepcie ukázal dve dominantné prevedenia: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FFB896-DD82-8A0B-0224-368CAACCB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0" y="4389120"/>
            <a:ext cx="280416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09EA3D-2392-0D65-352C-A1B8EA1DC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768" y="4685412"/>
            <a:ext cx="2715735" cy="21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Új taggal bővült a tavaly debütált Terra Variant TV generáció -  Agroinform.hu">
            <a:extLst>
              <a:ext uri="{FF2B5EF4-FFF2-40B4-BE49-F238E27FC236}">
                <a16:creationId xmlns:a16="http://schemas.microsoft.com/office/drawing/2014/main" id="{2E57D923-A2B4-5B26-3412-8496EF805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661" y="4053841"/>
            <a:ext cx="3738879" cy="280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6409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5EB14-D2EA-E547-CEC8-6439D78C6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9FF9A-F25E-91BD-E35E-593DD6A08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-1"/>
            <a:ext cx="10456230" cy="929641"/>
          </a:xfrm>
        </p:spPr>
        <p:txBody>
          <a:bodyPr>
            <a:normAutofit fontScale="90000"/>
          </a:bodyPr>
          <a:lstStyle/>
          <a:p>
            <a:pPr algn="l"/>
            <a:r>
              <a:rPr lang="sk-SK" b="1" i="1" dirty="0">
                <a:latin typeface="Nasalization" panose="020B0604020202020204" pitchFamily="34" charset="0"/>
              </a:rPr>
              <a:t>Výber varianty riešenia a komponentov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A621BBA-C0C6-114F-C002-1C1EE1387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929640"/>
            <a:ext cx="10456230" cy="3055620"/>
          </a:xfrm>
        </p:spPr>
        <p:txBody>
          <a:bodyPr>
            <a:noAutofit/>
          </a:bodyPr>
          <a:lstStyle/>
          <a:p>
            <a:r>
              <a:rPr lang="sk-SK" sz="1800" dirty="0">
                <a:latin typeface="Nasalization" panose="020B0604020202020204" pitchFamily="34" charset="0"/>
              </a:rPr>
              <a:t>Na základe nutnosti aby systém bol schopný vykonávať všetky poľné práce som vybral variant nad 7,5 tony, nosič bude technickými riešeniami podobný </a:t>
            </a:r>
            <a:r>
              <a:rPr lang="sk-SK" sz="1800" dirty="0" err="1">
                <a:latin typeface="Nasalization" panose="020B0604020202020204" pitchFamily="34" charset="0"/>
              </a:rPr>
              <a:t>Holmeru</a:t>
            </a:r>
            <a:r>
              <a:rPr lang="sk-SK" sz="1800" dirty="0">
                <a:latin typeface="Nasalization" panose="020B0604020202020204" pitchFamily="34" charset="0"/>
              </a:rPr>
              <a:t> </a:t>
            </a:r>
            <a:r>
              <a:rPr lang="sk-SK" sz="1800" dirty="0" err="1">
                <a:latin typeface="Nasalization" panose="020B0604020202020204" pitchFamily="34" charset="0"/>
              </a:rPr>
              <a:t>Terra</a:t>
            </a:r>
            <a:r>
              <a:rPr lang="sk-SK" sz="1800" dirty="0">
                <a:latin typeface="Nasalization" panose="020B0604020202020204" pitchFamily="34" charset="0"/>
              </a:rPr>
              <a:t> Variant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Max. rozmery nosiča: </a:t>
            </a:r>
            <a:r>
              <a:rPr lang="sk-SK" sz="1800" dirty="0" err="1">
                <a:latin typeface="Nasalization" panose="020B0604020202020204" pitchFamily="34" charset="0"/>
              </a:rPr>
              <a:t>10m</a:t>
            </a:r>
            <a:r>
              <a:rPr lang="sk-SK" sz="1800" dirty="0">
                <a:latin typeface="Nasalization" panose="020B0604020202020204" pitchFamily="34" charset="0"/>
              </a:rPr>
              <a:t> x </a:t>
            </a:r>
            <a:r>
              <a:rPr lang="sk-SK" sz="1800" dirty="0" err="1">
                <a:latin typeface="Nasalization" panose="020B0604020202020204" pitchFamily="34" charset="0"/>
              </a:rPr>
              <a:t>3,5m</a:t>
            </a:r>
            <a:r>
              <a:rPr lang="sk-SK" sz="1800" dirty="0">
                <a:latin typeface="Nasalization" panose="020B0604020202020204" pitchFamily="34" charset="0"/>
              </a:rPr>
              <a:t> x </a:t>
            </a:r>
            <a:r>
              <a:rPr lang="sk-SK" sz="1800" dirty="0" err="1">
                <a:latin typeface="Nasalization" panose="020B0604020202020204" pitchFamily="34" charset="0"/>
              </a:rPr>
              <a:t>4,3m</a:t>
            </a:r>
            <a:r>
              <a:rPr lang="sk-SK" sz="1800" dirty="0">
                <a:latin typeface="Nasalization" panose="020B0604020202020204" pitchFamily="34" charset="0"/>
              </a:rPr>
              <a:t>; max rozmery modulu </a:t>
            </a:r>
            <a:r>
              <a:rPr lang="sk-SK" sz="1800" dirty="0" err="1">
                <a:latin typeface="Nasalization" panose="020B0604020202020204" pitchFamily="34" charset="0"/>
              </a:rPr>
              <a:t>6m</a:t>
            </a:r>
            <a:r>
              <a:rPr lang="sk-SK" sz="1800" dirty="0">
                <a:latin typeface="Nasalization" panose="020B0604020202020204" pitchFamily="34" charset="0"/>
              </a:rPr>
              <a:t> x </a:t>
            </a:r>
            <a:r>
              <a:rPr lang="sk-SK" sz="1800" dirty="0" err="1">
                <a:latin typeface="Nasalization" panose="020B0604020202020204" pitchFamily="34" charset="0"/>
              </a:rPr>
              <a:t>3,5m</a:t>
            </a:r>
            <a:r>
              <a:rPr lang="sk-SK" sz="1800" dirty="0">
                <a:latin typeface="Nasalization" panose="020B0604020202020204" pitchFamily="34" charset="0"/>
              </a:rPr>
              <a:t> x </a:t>
            </a:r>
            <a:r>
              <a:rPr lang="sk-SK" sz="1800" dirty="0" err="1">
                <a:latin typeface="Nasalization" panose="020B0604020202020204" pitchFamily="34" charset="0"/>
              </a:rPr>
              <a:t>2,3m</a:t>
            </a:r>
            <a:endParaRPr lang="sk-SK" sz="1800" dirty="0">
              <a:latin typeface="Nasalization" panose="020B0604020202020204" pitchFamily="34" charset="0"/>
            </a:endParaRPr>
          </a:p>
          <a:p>
            <a:r>
              <a:rPr lang="sk-SK" sz="1800" dirty="0">
                <a:latin typeface="Nasalization" panose="020B0604020202020204" pitchFamily="34" charset="0"/>
              </a:rPr>
              <a:t>Výber komponentov: 	-motor Volvo Penta </a:t>
            </a:r>
            <a:r>
              <a:rPr lang="sk-SK" sz="1800" dirty="0" err="1">
                <a:latin typeface="Nasalization" panose="020B0604020202020204" pitchFamily="34" charset="0"/>
              </a:rPr>
              <a:t>TAD1383VE</a:t>
            </a:r>
            <a:r>
              <a:rPr lang="sk-SK" sz="1800" dirty="0">
                <a:latin typeface="Nasalization" panose="020B0604020202020204" pitchFamily="34" charset="0"/>
              </a:rPr>
              <a:t> </a:t>
            </a:r>
            <a:r>
              <a:rPr lang="sk-SK" sz="1800" dirty="0" err="1">
                <a:latin typeface="Nasalization" panose="020B0604020202020204" pitchFamily="34" charset="0"/>
              </a:rPr>
              <a:t>Stage</a:t>
            </a:r>
            <a:r>
              <a:rPr lang="sk-SK" sz="1800" dirty="0">
                <a:latin typeface="Nasalization" panose="020B0604020202020204" pitchFamily="34" charset="0"/>
              </a:rPr>
              <a:t> V </a:t>
            </a:r>
            <a:r>
              <a:rPr lang="sk-SK" sz="1800" dirty="0" err="1">
                <a:latin typeface="Nasalization" panose="020B0604020202020204" pitchFamily="34" charset="0"/>
              </a:rPr>
              <a:t>345kW</a:t>
            </a:r>
            <a:r>
              <a:rPr lang="sk-SK" sz="1800" dirty="0">
                <a:latin typeface="Nasalization" panose="020B0604020202020204" pitchFamily="34" charset="0"/>
              </a:rPr>
              <a:t>,</a:t>
            </a:r>
          </a:p>
          <a:p>
            <a:pPr marL="0" indent="0">
              <a:buNone/>
            </a:pPr>
            <a:r>
              <a:rPr lang="sk-SK" sz="1800" dirty="0">
                <a:latin typeface="Nasalization" panose="020B0604020202020204" pitchFamily="34" charset="0"/>
              </a:rPr>
              <a:t>							-prevodovka </a:t>
            </a:r>
            <a:r>
              <a:rPr lang="sk-SK" sz="1800" dirty="0" err="1">
                <a:latin typeface="Nasalization" panose="020B0604020202020204" pitchFamily="34" charset="0"/>
              </a:rPr>
              <a:t>ZF</a:t>
            </a:r>
            <a:r>
              <a:rPr lang="sk-SK" sz="1800" dirty="0">
                <a:latin typeface="Nasalization" panose="020B0604020202020204" pitchFamily="34" charset="0"/>
              </a:rPr>
              <a:t> </a:t>
            </a:r>
            <a:r>
              <a:rPr lang="sk-SK" sz="1800" dirty="0" err="1">
                <a:latin typeface="Nasalization" panose="020B0604020202020204" pitchFamily="34" charset="0"/>
              </a:rPr>
              <a:t>Eccom</a:t>
            </a:r>
            <a:r>
              <a:rPr lang="sk-SK" sz="1800" dirty="0">
                <a:latin typeface="Nasalization" panose="020B0604020202020204" pitchFamily="34" charset="0"/>
              </a:rPr>
              <a:t> 5.5,</a:t>
            </a:r>
          </a:p>
          <a:p>
            <a:pPr marL="0" indent="0">
              <a:buNone/>
            </a:pPr>
            <a:r>
              <a:rPr lang="sk-SK" sz="1800" dirty="0">
                <a:latin typeface="Nasalization" panose="020B0604020202020204" pitchFamily="34" charset="0"/>
              </a:rPr>
              <a:t>							-axiálny piestikový </a:t>
            </a:r>
            <a:r>
              <a:rPr lang="sk-SK" sz="1800" dirty="0" err="1">
                <a:latin typeface="Nasalization" panose="020B0604020202020204" pitchFamily="34" charset="0"/>
              </a:rPr>
              <a:t>hydrogenerátor</a:t>
            </a:r>
            <a:r>
              <a:rPr lang="sk-SK" sz="1800" dirty="0">
                <a:latin typeface="Nasalization" panose="020B0604020202020204" pitchFamily="34" charset="0"/>
              </a:rPr>
              <a:t> s variabilným 									  objemom Bosch </a:t>
            </a:r>
            <a:r>
              <a:rPr lang="sk-SK" sz="1800" dirty="0" err="1">
                <a:latin typeface="Nasalization" panose="020B0604020202020204" pitchFamily="34" charset="0"/>
              </a:rPr>
              <a:t>Rexroth</a:t>
            </a:r>
            <a:r>
              <a:rPr lang="sk-SK" sz="1800" dirty="0">
                <a:latin typeface="Nasalization" panose="020B0604020202020204" pitchFamily="34" charset="0"/>
              </a:rPr>
              <a:t> </a:t>
            </a:r>
            <a:r>
              <a:rPr lang="sk-SK" sz="1800" dirty="0" err="1">
                <a:latin typeface="Nasalization" panose="020B0604020202020204" pitchFamily="34" charset="0"/>
              </a:rPr>
              <a:t>A15VLO</a:t>
            </a:r>
            <a:r>
              <a:rPr lang="sk-SK" sz="1800" dirty="0">
                <a:latin typeface="Nasalization" panose="020B0604020202020204" pitchFamily="34" charset="0"/>
              </a:rPr>
              <a:t> 210</a:t>
            </a:r>
          </a:p>
          <a:p>
            <a:pPr marL="0" indent="0">
              <a:buNone/>
            </a:pPr>
            <a:r>
              <a:rPr lang="sk-SK" sz="1800" dirty="0">
                <a:latin typeface="Nasalization" panose="020B0604020202020204" pitchFamily="34" charset="0"/>
              </a:rPr>
              <a:t>							-pneumatiky </a:t>
            </a:r>
            <a:r>
              <a:rPr lang="sk-SK" sz="1800" dirty="0" err="1">
                <a:latin typeface="Nasalization" panose="020B0604020202020204" pitchFamily="34" charset="0"/>
              </a:rPr>
              <a:t>BKT</a:t>
            </a:r>
            <a:r>
              <a:rPr lang="sk-SK" sz="1800" dirty="0">
                <a:latin typeface="Nasalization" panose="020B0604020202020204" pitchFamily="34" charset="0"/>
              </a:rPr>
              <a:t> </a:t>
            </a:r>
            <a:r>
              <a:rPr lang="sk-SK" sz="1800" dirty="0" err="1">
                <a:latin typeface="Nasalization" panose="020B0604020202020204" pitchFamily="34" charset="0"/>
              </a:rPr>
              <a:t>Agrimax</a:t>
            </a:r>
            <a:r>
              <a:rPr lang="sk-SK" sz="1800" dirty="0">
                <a:latin typeface="Nasalization" panose="020B0604020202020204" pitchFamily="34" charset="0"/>
              </a:rPr>
              <a:t> </a:t>
            </a:r>
            <a:r>
              <a:rPr lang="sk-SK" sz="1800" dirty="0" err="1">
                <a:latin typeface="Nasalization" panose="020B0604020202020204" pitchFamily="34" charset="0"/>
              </a:rPr>
              <a:t>RT600</a:t>
            </a:r>
            <a:r>
              <a:rPr lang="sk-SK" sz="1800" dirty="0">
                <a:latin typeface="Nasalization" panose="020B0604020202020204" pitchFamily="34" charset="0"/>
              </a:rPr>
              <a:t> 800/65 </a:t>
            </a:r>
            <a:r>
              <a:rPr lang="sk-SK" sz="1800" dirty="0" err="1">
                <a:latin typeface="Nasalization" panose="020B0604020202020204" pitchFamily="34" charset="0"/>
              </a:rPr>
              <a:t>R32</a:t>
            </a:r>
            <a:endParaRPr lang="sk-SK" sz="1800" dirty="0">
              <a:latin typeface="Nasalization" panose="020B0604020202020204" pitchFamily="34" charset="0"/>
            </a:endParaRPr>
          </a:p>
        </p:txBody>
      </p:sp>
      <p:pic>
        <p:nvPicPr>
          <p:cNvPr id="3074" name="Picture 2" descr="Rexroth Axial Piston Variable Pump A15VSO, A15VLO -- Heash Technique  Netherlands">
            <a:extLst>
              <a:ext uri="{FF2B5EF4-FFF2-40B4-BE49-F238E27FC236}">
                <a16:creationId xmlns:a16="http://schemas.microsoft.com/office/drawing/2014/main" id="{460E1EFE-5D40-BC26-0060-4AA85F718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4445793"/>
            <a:ext cx="2724150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olvo Penta D13 Off-road Engine">
            <a:extLst>
              <a:ext uri="{FF2B5EF4-FFF2-40B4-BE49-F238E27FC236}">
                <a16:creationId xmlns:a16="http://schemas.microsoft.com/office/drawing/2014/main" id="{C6277225-F244-9771-1612-B88466421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429000"/>
            <a:ext cx="40767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CCOM CVT Transmissions - ZF">
            <a:extLst>
              <a:ext uri="{FF2B5EF4-FFF2-40B4-BE49-F238E27FC236}">
                <a16:creationId xmlns:a16="http://schemas.microsoft.com/office/drawing/2014/main" id="{8C9C416D-9B5E-E86D-9F2E-9E71A5EC3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2" y="4445793"/>
            <a:ext cx="3062622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86791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2ED4C-11D7-673C-9035-152A5AB04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FFE4A-78C5-FE05-577D-05B36BD1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-1"/>
            <a:ext cx="10456230" cy="929641"/>
          </a:xfrm>
        </p:spPr>
        <p:txBody>
          <a:bodyPr>
            <a:normAutofit/>
          </a:bodyPr>
          <a:lstStyle/>
          <a:p>
            <a:pPr algn="l"/>
            <a:r>
              <a:rPr lang="sk-SK" sz="3600" b="1" i="1" dirty="0" err="1">
                <a:latin typeface="Nasalization" panose="020B0604020202020204" pitchFamily="34" charset="0"/>
              </a:rPr>
              <a:t>3D</a:t>
            </a:r>
            <a:r>
              <a:rPr lang="sk-SK" sz="3600" b="1" i="1" dirty="0">
                <a:latin typeface="Nasalization" panose="020B0604020202020204" pitchFamily="34" charset="0"/>
              </a:rPr>
              <a:t> modelovanie-podvozok nosiča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52743D2-2211-EB2F-110D-EF7F24CA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929640"/>
            <a:ext cx="10018713" cy="3055620"/>
          </a:xfrm>
        </p:spPr>
        <p:txBody>
          <a:bodyPr>
            <a:noAutofit/>
          </a:bodyPr>
          <a:lstStyle/>
          <a:p>
            <a:r>
              <a:rPr lang="sk-SK" sz="1800" dirty="0">
                <a:latin typeface="Nasalization" panose="020B0604020202020204" pitchFamily="34" charset="0"/>
              </a:rPr>
              <a:t>Všetky </a:t>
            </a:r>
            <a:r>
              <a:rPr lang="sk-SK" sz="1800" dirty="0" err="1">
                <a:latin typeface="Nasalization" panose="020B0604020202020204" pitchFamily="34" charset="0"/>
              </a:rPr>
              <a:t>3D</a:t>
            </a:r>
            <a:r>
              <a:rPr lang="sk-SK" sz="1800" dirty="0">
                <a:latin typeface="Nasalization" panose="020B0604020202020204" pitchFamily="34" charset="0"/>
              </a:rPr>
              <a:t> modely boli zhotovené pomocou CAD programu </a:t>
            </a:r>
            <a:r>
              <a:rPr lang="sk-SK" sz="1800" dirty="0" err="1">
                <a:latin typeface="Nasalization" panose="020B0604020202020204" pitchFamily="34" charset="0"/>
              </a:rPr>
              <a:t>Solidworks</a:t>
            </a:r>
            <a:endParaRPr lang="sk-SK" sz="1800" dirty="0">
              <a:latin typeface="Nasalization" panose="020B0604020202020204" pitchFamily="34" charset="0"/>
            </a:endParaRPr>
          </a:p>
          <a:p>
            <a:r>
              <a:rPr lang="sk-SK" sz="1800" dirty="0">
                <a:latin typeface="Nasalization" panose="020B0604020202020204" pitchFamily="34" charset="0"/>
              </a:rPr>
              <a:t>Ako 1. som namodeloval nosič po jednotlivých komponentoch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Vzhľadom na rozsah projektu a nedostatok voľného času (ide o voľnočasový projekt) niektoré komponenty sú zjednodušené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4BEEF9E-7CA0-35C6-48BB-001D0D56C2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75" y="3296962"/>
            <a:ext cx="4296817" cy="161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4D81FA2-11A0-E3CF-2BB6-83A2FF380F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296963"/>
            <a:ext cx="2188406" cy="161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92D95FE-D98F-DD4A-CE67-EA1575518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40" y="3296963"/>
            <a:ext cx="2139535" cy="161793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D099914-FC1E-F3A6-1F5B-5CC6282437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54" t="15642" r="13201" b="20280"/>
          <a:stretch>
            <a:fillRect/>
          </a:stretch>
        </p:blipFill>
        <p:spPr>
          <a:xfrm>
            <a:off x="2453496" y="4905252"/>
            <a:ext cx="4002090" cy="1843971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CE2C8768-10A6-909D-BF69-CDF42A0E4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106" y="3296962"/>
            <a:ext cx="3048000" cy="1608290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91A94DA3-5155-20FB-6F6E-D92ECC6F1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7506" y="4908529"/>
            <a:ext cx="5562600" cy="18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1792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55578-F9FD-08BF-B347-F8AFEAEF3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6BC37E-6CB9-F9F5-FE6F-10DAA31C5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-1"/>
            <a:ext cx="10456230" cy="929641"/>
          </a:xfrm>
        </p:spPr>
        <p:txBody>
          <a:bodyPr>
            <a:normAutofit/>
          </a:bodyPr>
          <a:lstStyle/>
          <a:p>
            <a:pPr algn="l"/>
            <a:r>
              <a:rPr lang="sk-SK" sz="3600" b="1" i="1" dirty="0" err="1">
                <a:latin typeface="Nasalization" panose="020B0604020202020204" pitchFamily="34" charset="0"/>
              </a:rPr>
              <a:t>3D</a:t>
            </a:r>
            <a:r>
              <a:rPr lang="sk-SK" sz="3600" b="1" i="1" dirty="0">
                <a:latin typeface="Nasalization" panose="020B0604020202020204" pitchFamily="34" charset="0"/>
              </a:rPr>
              <a:t> modelovanie-nosič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B6B4AA2-13D9-A10D-98B2-1C393DCAA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929640"/>
            <a:ext cx="10018713" cy="1638300"/>
          </a:xfrm>
        </p:spPr>
        <p:txBody>
          <a:bodyPr>
            <a:noAutofit/>
          </a:bodyPr>
          <a:lstStyle/>
          <a:p>
            <a:r>
              <a:rPr lang="sk-SK" sz="1800" dirty="0">
                <a:latin typeface="Nasalization" panose="020B0604020202020204" pitchFamily="34" charset="0"/>
              </a:rPr>
              <a:t>Model má sklopný volant, otváraciu kapotu a dvere na kabíne, funkčné riadenie všetkých 4 kolies</a:t>
            </a:r>
          </a:p>
          <a:p>
            <a:r>
              <a:rPr lang="sk-SK" sz="1800" dirty="0">
                <a:latin typeface="Nasalization" panose="020B0604020202020204" pitchFamily="34" charset="0"/>
              </a:rPr>
              <a:t>Reálny stroj by mal pohon všetkých kolies, výkon motora </a:t>
            </a:r>
            <a:r>
              <a:rPr lang="sk-SK" sz="1800" dirty="0" err="1">
                <a:latin typeface="Nasalization" panose="020B0604020202020204" pitchFamily="34" charset="0"/>
              </a:rPr>
              <a:t>345kW</a:t>
            </a:r>
            <a:r>
              <a:rPr lang="sk-SK" sz="1800" dirty="0">
                <a:latin typeface="Nasalization" panose="020B0604020202020204" pitchFamily="34" charset="0"/>
              </a:rPr>
              <a:t> s krútiacim momentom </a:t>
            </a:r>
            <a:r>
              <a:rPr lang="sk-SK" sz="1800" dirty="0" err="1">
                <a:latin typeface="Nasalization" panose="020B0604020202020204" pitchFamily="34" charset="0"/>
              </a:rPr>
              <a:t>2300Nm</a:t>
            </a:r>
            <a:r>
              <a:rPr lang="sk-SK" sz="1800" dirty="0">
                <a:latin typeface="Nasalization" panose="020B0604020202020204" pitchFamily="34" charset="0"/>
              </a:rPr>
              <a:t>, rozsah rýchlosti od -</a:t>
            </a:r>
            <a:r>
              <a:rPr lang="sk-SK" sz="1800" dirty="0" err="1">
                <a:latin typeface="Nasalization" panose="020B0604020202020204" pitchFamily="34" charset="0"/>
              </a:rPr>
              <a:t>30km</a:t>
            </a:r>
            <a:r>
              <a:rPr lang="sk-SK" sz="1800" dirty="0">
                <a:latin typeface="Nasalization" panose="020B0604020202020204" pitchFamily="34" charset="0"/>
              </a:rPr>
              <a:t>/h do </a:t>
            </a:r>
            <a:r>
              <a:rPr lang="sk-SK" sz="1800" dirty="0" err="1">
                <a:latin typeface="Nasalization" panose="020B0604020202020204" pitchFamily="34" charset="0"/>
              </a:rPr>
              <a:t>50km</a:t>
            </a:r>
            <a:r>
              <a:rPr lang="sk-SK" sz="1800" dirty="0">
                <a:latin typeface="Nasalization" panose="020B0604020202020204" pitchFamily="34" charset="0"/>
              </a:rPr>
              <a:t>/h v možnosťou radenia v ťahu (</a:t>
            </a:r>
            <a:r>
              <a:rPr lang="sk-SK" sz="1800" dirty="0" err="1">
                <a:latin typeface="Nasalization" panose="020B0604020202020204" pitchFamily="34" charset="0"/>
              </a:rPr>
              <a:t>hydro-CVT</a:t>
            </a:r>
            <a:r>
              <a:rPr lang="sk-SK" sz="1800" dirty="0">
                <a:latin typeface="Nasalization" panose="020B0604020202020204" pitchFamily="34" charset="0"/>
              </a:rPr>
              <a:t> prevodovka), nádrž na naftu má objem </a:t>
            </a:r>
            <a:r>
              <a:rPr lang="sk-SK" sz="1800" dirty="0" err="1">
                <a:latin typeface="Nasalization" panose="020B0604020202020204" pitchFamily="34" charset="0"/>
              </a:rPr>
              <a:t>500l</a:t>
            </a:r>
            <a:endParaRPr lang="sk-SK" sz="1800" dirty="0">
              <a:latin typeface="Nasalization" panose="020B0604020202020204" pitchFamily="34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70E516B7-B90C-1EB7-B090-9313DC0C9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917" y="2567940"/>
            <a:ext cx="5734683" cy="354707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BB34BAF-FF3B-AE7E-B90E-9AAA021220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36" r="12921"/>
          <a:stretch>
            <a:fillRect/>
          </a:stretch>
        </p:blipFill>
        <p:spPr>
          <a:xfrm>
            <a:off x="8229600" y="2569752"/>
            <a:ext cx="3086098" cy="35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92027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851_TF22644756.potx" id="{8ABF7681-0231-4B38-BEF3-D130DD113A40}" vid="{4F4983A8-A0EC-4F18-AA42-ADBF386601DC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023227-530E-4024-91EF-312A851A758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33315AA3-EAE3-44ED-8368-BAC2FFFB48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7C19A7-3107-4CB2-BD0D-F7C79BE028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paralaxy</Template>
  <TotalTime>306</TotalTime>
  <Words>930</Words>
  <Application>Microsoft Office PowerPoint</Application>
  <PresentationFormat>Širokouhlá</PresentationFormat>
  <Paragraphs>89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1" baseType="lpstr">
      <vt:lpstr>Arial</vt:lpstr>
      <vt:lpstr>Calibri</vt:lpstr>
      <vt:lpstr>Corbel</vt:lpstr>
      <vt:lpstr>Nasalization</vt:lpstr>
      <vt:lpstr>Paralaxa</vt:lpstr>
      <vt:lpstr>CAD model modulárneho poľnohospodárskeho systému</vt:lpstr>
      <vt:lpstr>CAD model modulárneho poľnohospodárskeho systému</vt:lpstr>
      <vt:lpstr>Úvod-ako to prebiehalo</vt:lpstr>
      <vt:lpstr>NEXAT-koncept pre farmu budúcnosti</vt:lpstr>
      <vt:lpstr>Nedostatky NEXAT-u a ich riešenie</vt:lpstr>
      <vt:lpstr>Inšpirácie pre novú platformu systému</vt:lpstr>
      <vt:lpstr>Výber varianty riešenia a komponentov</vt:lpstr>
      <vt:lpstr>3D modelovanie-podvozok nosiča</vt:lpstr>
      <vt:lpstr>3D modelovanie-nosič</vt:lpstr>
      <vt:lpstr>3D modelovanie-kombajnový modul</vt:lpstr>
      <vt:lpstr>3D modelovanie-kombajnový modul</vt:lpstr>
      <vt:lpstr>3D modelovanie-sejačkový modul</vt:lpstr>
      <vt:lpstr>3D modelovanie-výsledný model</vt:lpstr>
      <vt:lpstr>Cenové porovnanie</vt:lpstr>
      <vt:lpstr>Ďakujem za pozornosť</vt:lpstr>
      <vt:lpstr>Zdroje: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Sutto</dc:creator>
  <cp:lastModifiedBy>Adam Sutto</cp:lastModifiedBy>
  <cp:revision>9</cp:revision>
  <dcterms:created xsi:type="dcterms:W3CDTF">2026-02-20T10:20:38Z</dcterms:created>
  <dcterms:modified xsi:type="dcterms:W3CDTF">2026-02-20T15:28:21Z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