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704" autoAdjust="0"/>
  </p:normalViewPr>
  <p:slideViewPr>
    <p:cSldViewPr snapToGrid="0">
      <p:cViewPr varScale="1">
        <p:scale>
          <a:sx n="106" d="100"/>
          <a:sy n="106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6507795-B4F7-400F-8632-6A42614F05B9}" type="datetime1">
              <a:rPr lang="sk-SK" smtClean="0"/>
              <a:t>17. 3. 2025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286890-466E-41CD-A28A-B1EBDF22CA33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862942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76BA644-D874-4AAF-B495-398C033E29CB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7CD11A-EED3-40CE-98A3-28FEE84867B3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995761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27CD11A-EED3-40CE-98A3-28FEE84867B3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9116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 rtl="0">
              <a:lnSpc>
                <a:spcPts val="4500"/>
              </a:lnSpc>
              <a:defRPr sz="6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578F64-EAC2-44FC-B5EE-F347FE58C693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81940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E427F0-F9D9-4FAF-955A-1B19EED0D097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07954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691661"/>
            <a:ext cx="2628900" cy="4909039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691661"/>
            <a:ext cx="7734300" cy="4909039"/>
          </a:xfrm>
        </p:spPr>
        <p:txBody>
          <a:bodyPr vert="eaVert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BFAF9F-3155-4988-845B-46089D9C280F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7925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B3431F-4AF5-4F66-976A-CD66DC8C21F3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36194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709738"/>
            <a:ext cx="10515600" cy="2862262"/>
          </a:xfrm>
        </p:spPr>
        <p:txBody>
          <a:bodyPr rtlCol="0" anchor="b"/>
          <a:lstStyle>
            <a:lvl1pPr rtl="0">
              <a:lnSpc>
                <a:spcPct val="100000"/>
              </a:lnSpc>
              <a:defRPr sz="6000"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515600" cy="1500187"/>
          </a:xfrm>
        </p:spPr>
        <p:txBody>
          <a:bodyPr rtlCol="0"/>
          <a:lstStyle>
            <a:lvl1pPr marL="0" indent="0" rtl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D83EED-706D-4577-A37C-83C3C3C84B6E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73127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9204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baseline="0" noProof="0" dirty="0" smtClean="0">
                <a:solidFill>
                  <a:schemeClr val="bg1"/>
                </a:solidFill>
              </a:defRPr>
            </a:lvl1pPr>
            <a:lvl2pPr>
              <a:defRPr lang="en-US" baseline="0" noProof="0" dirty="0" smtClean="0">
                <a:solidFill>
                  <a:schemeClr val="bg1"/>
                </a:solidFill>
              </a:defRPr>
            </a:lvl2pPr>
            <a:lvl3pPr>
              <a:defRPr lang="en-US" baseline="0" noProof="0" dirty="0" smtClean="0">
                <a:solidFill>
                  <a:schemeClr val="bg1"/>
                </a:solidFill>
              </a:defRPr>
            </a:lvl3pPr>
            <a:lvl4pPr>
              <a:defRPr lang="en-US" baseline="0" noProof="0" dirty="0" smtClean="0">
                <a:solidFill>
                  <a:schemeClr val="bg1"/>
                </a:solidFill>
              </a:defRPr>
            </a:lvl4pPr>
            <a:lvl5pPr>
              <a:defRPr lang="en-US" baseline="0" noProof="0" dirty="0" smtClean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5650524" y="1825625"/>
            <a:ext cx="489204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D386AD-5BE9-45CE-8F2E-E8C798124554}" type="datetime1">
              <a:rPr lang="sk-SK" smtClean="0"/>
              <a:t>17. 3. 2025</a:t>
            </a:fld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dirty="0"/>
              <a:t>Pridanie päty</a:t>
            </a:r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8393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39150"/>
            <a:ext cx="10094976" cy="1152144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4892040" cy="641350"/>
          </a:xfrm>
        </p:spPr>
        <p:txBody>
          <a:bodyPr rtlCol="0" anchor="b"/>
          <a:lstStyle>
            <a:lvl1pPr marL="0" indent="0" rtl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457200" y="2498723"/>
            <a:ext cx="4892040" cy="310197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5656753" y="1828800"/>
            <a:ext cx="4892040" cy="641350"/>
          </a:xfrm>
        </p:spPr>
        <p:txBody>
          <a:bodyPr rtlCol="0" anchor="b"/>
          <a:lstStyle>
            <a:lvl1pPr marL="0" indent="0" rtl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5656753" y="2498723"/>
            <a:ext cx="4892040" cy="310197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objekt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D8D6EF-00E3-4ED9-843E-CBA60897CD69}" type="datetime1">
              <a:rPr lang="sk-SK" smtClean="0"/>
              <a:t>17. 3. 2025</a:t>
            </a:fld>
            <a:endParaRPr lang="sk-SK" dirty="0"/>
          </a:p>
        </p:txBody>
      </p:sp>
      <p:sp>
        <p:nvSpPr>
          <p:cNvPr id="8" name="Zástupný objekt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dirty="0"/>
              <a:t>Pridanie päty</a:t>
            </a:r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0566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CA5082-5FBE-4CBB-96F2-AD7701B7EBFC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36385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A682AA-27B6-4BF6-8B33-33D662034328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3" name="Zástupný objekt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92760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3932237" cy="160020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800600" y="987425"/>
            <a:ext cx="5753100" cy="4613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2254249"/>
            <a:ext cx="3932237" cy="3759200"/>
          </a:xfrm>
        </p:spPr>
        <p:txBody>
          <a:bodyPr rtlCol="0"/>
          <a:lstStyle>
            <a:lvl1pPr marL="0" indent="0" rtl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FCAA95-D4B5-4CD6-9354-C27F7D765640}" type="datetime1">
              <a:rPr lang="sk-SK" smtClean="0"/>
              <a:t>17. 3. 2025</a:t>
            </a:fld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dirty="0"/>
              <a:t>Pridanie päty</a:t>
            </a:r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772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3932237" cy="160020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rázok 2" descr="Prázdny zástupný objekt na pridanie obrázka. Kliknite na zástupný objekt a vyberte obrázok, ktorý chcete pridať"/>
          <p:cNvSpPr>
            <a:spLocks noGrp="1"/>
          </p:cNvSpPr>
          <p:nvPr>
            <p:ph type="pic" idx="1"/>
          </p:nvPr>
        </p:nvSpPr>
        <p:spPr>
          <a:xfrm>
            <a:off x="4800600" y="987425"/>
            <a:ext cx="5753100" cy="461327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457200" y="2254249"/>
            <a:ext cx="3932237" cy="3759200"/>
          </a:xfrm>
        </p:spPr>
        <p:txBody>
          <a:bodyPr rtlCol="0"/>
          <a:lstStyle>
            <a:lvl1pPr marL="0" indent="0" rtl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2419ED-027C-44EB-9322-E93CE778F5DF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56957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457200" y="639793"/>
            <a:ext cx="10096500" cy="1150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k-SK" noProof="0" dirty="0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096500" cy="377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dirty="0"/>
              <a:t>Upraviť štýly predlohy textu</a:t>
            </a:r>
          </a:p>
          <a:p>
            <a:pPr lvl="1"/>
            <a:r>
              <a:rPr lang="sk-SK" noProof="0" dirty="0"/>
              <a:t>Druhá úroveň</a:t>
            </a:r>
          </a:p>
          <a:p>
            <a:pPr lvl="2"/>
            <a:r>
              <a:rPr lang="sk-SK" noProof="0" dirty="0"/>
              <a:t>Tretia úroveň</a:t>
            </a:r>
          </a:p>
          <a:p>
            <a:pPr lvl="3"/>
            <a:r>
              <a:rPr lang="sk-SK" noProof="0" dirty="0"/>
              <a:t>Štvrtá úroveň</a:t>
            </a:r>
          </a:p>
          <a:p>
            <a:pPr lvl="4"/>
            <a:r>
              <a:rPr lang="sk-SK" noProof="0" dirty="0"/>
              <a:t>Piata úroveň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8ED6E5CB-982C-41BC-9CB7-58684FCE9FC9}" type="datetime1">
              <a:rPr lang="sk-SK" noProof="0" smtClean="0"/>
              <a:t>17. 3. 2025</a:t>
            </a:fld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E5B29C50-D6F1-4DB6-9B68-F4CD3996E9CF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65648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kern="1200" cap="none" spc="0">
          <a:ln w="12700" cmpd="sng">
            <a:noFill/>
            <a:prstDash val="solid"/>
          </a:ln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6648" userDrawn="1">
          <p15:clr>
            <a:srgbClr val="F26B43"/>
          </p15:clr>
        </p15:guide>
        <p15:guide id="4" orient="horz" pos="3528" userDrawn="1">
          <p15:clr>
            <a:srgbClr val="F26B43"/>
          </p15:clr>
        </p15:guide>
        <p15:guide id="5" orient="horz" pos="1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72858"/>
            <a:ext cx="9144000" cy="2387600"/>
          </a:xfrm>
        </p:spPr>
        <p:txBody>
          <a:bodyPr rtlCol="0"/>
          <a:lstStyle/>
          <a:p>
            <a:r>
              <a:rPr lang="sk-SK" sz="3600" kern="100" dirty="0">
                <a:effectLst/>
                <a:latin typeface="BankGothic Md BT" panose="020B0807020203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sk-SK" sz="3600" b="1" kern="100" dirty="0">
                <a:effectLst/>
                <a:latin typeface="BankGothic Md BT" panose="020B0807020203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odel prototypu pretekového nákladného vozidla</a:t>
            </a:r>
            <a:br>
              <a:rPr lang="sk-SK" sz="1800" kern="100" dirty="0">
                <a:effectLst/>
                <a:latin typeface="BankGothic Md BT" panose="020B0807020203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dirty="0">
              <a:latin typeface="BankGothic Md BT" panose="020B080702020306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957261"/>
            <a:ext cx="9144000" cy="1655762"/>
          </a:xfrm>
        </p:spPr>
        <p:txBody>
          <a:bodyPr rtlCol="0"/>
          <a:lstStyle/>
          <a:p>
            <a:r>
              <a:rPr lang="sk-SK" sz="1800" b="1" kern="100" dirty="0">
                <a:effectLst/>
                <a:latin typeface="BankGothic Md BT" panose="020B0807020203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</a:t>
            </a:r>
            <a:r>
              <a:rPr lang="sk-SK" sz="1800" b="1" kern="100" dirty="0" err="1">
                <a:effectLst/>
                <a:latin typeface="BankGothic Md BT" panose="020B0807020203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Süttő</a:t>
            </a:r>
            <a:r>
              <a:rPr lang="sk-SK" sz="1800" b="1" kern="100" dirty="0">
                <a:effectLst/>
                <a:latin typeface="BankGothic Md BT" panose="020B0807020203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SPŠ technická, Trnava</a:t>
            </a:r>
            <a:endParaRPr lang="sk-SK" sz="1800" kern="100" dirty="0">
              <a:effectLst/>
              <a:latin typeface="BankGothic Md BT" panose="020B080702020306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>
              <a:latin typeface="BankGothic Md BT" panose="020B080702020306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757E1BF-A27A-FC86-DE82-0D2B7D077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34" y="1793419"/>
            <a:ext cx="7746332" cy="38651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088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E66C-48B3-04AC-91CF-AB349C962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48099-22F5-259B-142B-6CBA8415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Modelovanie - nadstavba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ED623D2-BD51-94A5-5CD3-19D8A771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85" y="3260558"/>
            <a:ext cx="5454058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2CD1829-B9A1-0EB4-1A06-E319C8125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032" y="3539012"/>
            <a:ext cx="4122821" cy="3150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68B47A-0A70-6E0D-C696-3B45123AA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Laminátový </a:t>
            </a:r>
            <a:r>
              <a:rPr lang="sk-SK" dirty="0" err="1">
                <a:latin typeface="BankGothic Md BT" panose="020B0807020203060204" pitchFamily="34" charset="0"/>
              </a:rPr>
              <a:t>prekryt</a:t>
            </a:r>
            <a:r>
              <a:rPr lang="sk-SK" dirty="0">
                <a:latin typeface="BankGothic Md BT" panose="020B0807020203060204" pitchFamily="34" charset="0"/>
              </a:rPr>
              <a:t> nákladového priestoru s otvormi pre rezervné kolesá</a:t>
            </a:r>
          </a:p>
          <a:p>
            <a:r>
              <a:rPr lang="sk-SK" dirty="0" err="1">
                <a:latin typeface="BankGothic Md BT" panose="020B0807020203060204" pitchFamily="34" charset="0"/>
              </a:rPr>
              <a:t>Odklopitelné</a:t>
            </a:r>
            <a:r>
              <a:rPr lang="sk-SK" dirty="0">
                <a:latin typeface="BankGothic Md BT" panose="020B0807020203060204" pitchFamily="34" charset="0"/>
              </a:rPr>
              <a:t> bočnice (nezahrnuté do modelu)</a:t>
            </a:r>
          </a:p>
          <a:p>
            <a:r>
              <a:rPr lang="sk-SK" dirty="0">
                <a:latin typeface="BankGothic Md BT" panose="020B0807020203060204" pitchFamily="34" charset="0"/>
              </a:rPr>
              <a:t>Ochranný rám pri prevrátení</a:t>
            </a:r>
          </a:p>
          <a:p>
            <a:r>
              <a:rPr lang="sk-SK" dirty="0">
                <a:latin typeface="BankGothic Md BT" panose="020B0807020203060204" pitchFamily="34" charset="0"/>
              </a:rPr>
              <a:t>palivová</a:t>
            </a:r>
            <a:r>
              <a:rPr lang="sk-SK" dirty="0">
                <a:solidFill>
                  <a:schemeClr val="tx1"/>
                </a:solidFill>
                <a:latin typeface="BankGothic Md BT" panose="020B0807020203060204" pitchFamily="34" charset="0"/>
              </a:rPr>
              <a:t> nádrž o objeme 1350 L</a:t>
            </a:r>
          </a:p>
        </p:txBody>
      </p:sp>
    </p:spTree>
    <p:extLst>
      <p:ext uri="{BB962C8B-B14F-4D97-AF65-F5344CB8AC3E}">
        <p14:creationId xmlns:p14="http://schemas.microsoft.com/office/powerpoint/2010/main" val="362182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45F77-A339-22E0-5F44-0303439A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Výsledok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645609-787A-166E-FB17-62B037A18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25253"/>
            <a:ext cx="3819746" cy="274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40AD438-A528-A376-5272-9FB79B1F8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421" y="3525253"/>
            <a:ext cx="3578649" cy="274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FF4F16-0B49-F0B5-894B-3096CE865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>
                <a:latin typeface="BankGothic Md BT" panose="020B0807020203060204" pitchFamily="34" charset="0"/>
              </a:rPr>
              <a:t>3D</a:t>
            </a:r>
            <a:r>
              <a:rPr lang="sk-SK" dirty="0">
                <a:latin typeface="BankGothic Md BT" panose="020B0807020203060204" pitchFamily="34" charset="0"/>
              </a:rPr>
              <a:t> model pretekového prototypu </a:t>
            </a:r>
            <a:r>
              <a:rPr lang="sk-SK" dirty="0" err="1">
                <a:latin typeface="BankGothic Md BT" panose="020B0807020203060204" pitchFamily="34" charset="0"/>
              </a:rPr>
              <a:t>použitelný</a:t>
            </a:r>
            <a:r>
              <a:rPr lang="sk-SK" dirty="0">
                <a:latin typeface="BankGothic Md BT" panose="020B0807020203060204" pitchFamily="34" charset="0"/>
              </a:rPr>
              <a:t> pre </a:t>
            </a:r>
            <a:r>
              <a:rPr lang="sk-SK" dirty="0" err="1">
                <a:latin typeface="BankGothic Md BT" panose="020B0807020203060204" pitchFamily="34" charset="0"/>
              </a:rPr>
              <a:t>rc</a:t>
            </a:r>
            <a:r>
              <a:rPr lang="sk-SK" dirty="0">
                <a:latin typeface="BankGothic Md BT" panose="020B0807020203060204" pitchFamily="34" charset="0"/>
              </a:rPr>
              <a:t> modely ale aj pre skutočný stroj</a:t>
            </a:r>
          </a:p>
          <a:p>
            <a:r>
              <a:rPr lang="sk-SK" dirty="0">
                <a:latin typeface="BankGothic Md BT" panose="020B0807020203060204" pitchFamily="34" charset="0"/>
              </a:rPr>
              <a:t>Mierka modelu je 1:1 – model je dlhý 7000 mm, široký 2400 mm (bez zrkadiel) a vysoký 2890 mm</a:t>
            </a:r>
          </a:p>
          <a:p>
            <a:r>
              <a:rPr lang="sk-SK" dirty="0">
                <a:solidFill>
                  <a:schemeClr val="tx1"/>
                </a:solidFill>
                <a:latin typeface="BankGothic Md BT" panose="020B0807020203060204" pitchFamily="34" charset="0"/>
              </a:rPr>
              <a:t>Pohyblivé prvky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D76BEABF-CB2A-0F50-3B9D-A45FC15E0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545" y="3301855"/>
            <a:ext cx="3578649" cy="2970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126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BEAB97-ABD1-043D-1E30-7152F974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39793"/>
            <a:ext cx="11520237" cy="1150907"/>
          </a:xfrm>
        </p:spPr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Vážim si váš záujem o túto prezentáciu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08DC4C9-0B1B-5EC4-7EB3-E522ADCD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558" y="1746910"/>
            <a:ext cx="4440884" cy="4786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332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7321D-65CE-EE3E-7630-E57F8941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Ako to prebiehalo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822E18-1829-D3BB-A373-8F1095F07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Prvý nápad – počas sledovania Dakaru 2025</a:t>
            </a:r>
          </a:p>
          <a:p>
            <a:r>
              <a:rPr lang="sk-SK" dirty="0">
                <a:latin typeface="BankGothic Md BT" panose="020B0807020203060204" pitchFamily="34" charset="0"/>
              </a:rPr>
              <a:t>Výber základu pre prototyp</a:t>
            </a:r>
          </a:p>
          <a:p>
            <a:r>
              <a:rPr lang="sk-SK" dirty="0">
                <a:latin typeface="BankGothic Md BT" panose="020B0807020203060204" pitchFamily="34" charset="0"/>
              </a:rPr>
              <a:t>Prvé skice – koniec januára</a:t>
            </a:r>
          </a:p>
          <a:p>
            <a:r>
              <a:rPr lang="sk-SK" dirty="0">
                <a:latin typeface="BankGothic Md BT" panose="020B0807020203060204" pitchFamily="34" charset="0"/>
              </a:rPr>
              <a:t>Základný model – začiatok februára</a:t>
            </a:r>
          </a:p>
          <a:p>
            <a:r>
              <a:rPr lang="sk-SK" dirty="0">
                <a:latin typeface="BankGothic Md BT" panose="020B0807020203060204" pitchFamily="34" charset="0"/>
              </a:rPr>
              <a:t>Detaily – stred marca</a:t>
            </a:r>
          </a:p>
          <a:p>
            <a:pPr marL="0" indent="0">
              <a:buNone/>
            </a:pPr>
            <a:endParaRPr lang="sk-SK" dirty="0">
              <a:latin typeface="BankGothic Md BT" panose="020B0807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4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C05138-68FA-D405-1BFB-9BE498C9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Prvý nápad, výber základu pre prototyp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9C531F-4385-0747-11A8-BFFD9DAF5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Počas Dakaru 2025 nápad na model pretekového prototypu kategórie TRUCK (</a:t>
            </a:r>
            <a:r>
              <a:rPr lang="sk-SK" dirty="0" err="1">
                <a:latin typeface="BankGothic Md BT" panose="020B0807020203060204" pitchFamily="34" charset="0"/>
              </a:rPr>
              <a:t>T5.1</a:t>
            </a:r>
            <a:r>
              <a:rPr lang="sk-SK" dirty="0">
                <a:latin typeface="BankGothic Md BT" panose="020B0807020203060204" pitchFamily="34" charset="0"/>
              </a:rPr>
              <a:t>)</a:t>
            </a:r>
          </a:p>
          <a:p>
            <a:r>
              <a:rPr lang="sk-SK" dirty="0">
                <a:latin typeface="BankGothic Md BT" panose="020B0807020203060204" pitchFamily="34" charset="0"/>
              </a:rPr>
              <a:t>Dbanie na dodržanie technických parametrov daných pravidlami</a:t>
            </a:r>
          </a:p>
          <a:p>
            <a:r>
              <a:rPr lang="sk-SK" dirty="0">
                <a:latin typeface="BankGothic Md BT" panose="020B0807020203060204" pitchFamily="34" charset="0"/>
              </a:rPr>
              <a:t>Výber výrobcu podvozku, motora a kabíny</a:t>
            </a:r>
          </a:p>
          <a:p>
            <a:r>
              <a:rPr lang="sk-SK" dirty="0">
                <a:latin typeface="BankGothic Md BT" panose="020B0807020203060204" pitchFamily="34" charset="0"/>
              </a:rPr>
              <a:t>Model je zhotovený v CAD programe </a:t>
            </a:r>
            <a:r>
              <a:rPr lang="sk-SK" dirty="0" err="1">
                <a:latin typeface="BankGothic Md BT" panose="020B0807020203060204" pitchFamily="34" charset="0"/>
              </a:rPr>
              <a:t>SolidWorks</a:t>
            </a:r>
            <a:endParaRPr lang="sk-SK" dirty="0">
              <a:latin typeface="BankGothic Md BT" panose="020B0807020203060204" pitchFamily="34" charset="0"/>
            </a:endParaRPr>
          </a:p>
          <a:p>
            <a:pPr marL="0" indent="0">
              <a:buNone/>
            </a:pPr>
            <a:endParaRPr lang="sk-SK" dirty="0">
              <a:latin typeface="BankGothic Md BT" panose="020B080702020306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A8C6278-7131-2034-E646-FC05F259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4" y="4215195"/>
            <a:ext cx="5869251" cy="15685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0CDE1FF-4A99-E948-2239-4EBF680EC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78" y="4215195"/>
            <a:ext cx="5188739" cy="23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190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C625C-4FB5-4221-774F-A9750D76C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CFBB1-1F03-A98E-8E91-9C2EC1DC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Skice, dizajn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11262B8-91A6-E1F7-B13D-39D273B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Dizajn na základe produkčných vozidiel od firmy Tatra</a:t>
            </a:r>
          </a:p>
          <a:p>
            <a:r>
              <a:rPr lang="sk-SK" dirty="0">
                <a:latin typeface="BankGothic Md BT" panose="020B0807020203060204" pitchFamily="34" charset="0"/>
              </a:rPr>
              <a:t>Kombinácia viacerých typov vozidiel pre jednotlivé časti – podvozok </a:t>
            </a:r>
            <a:r>
              <a:rPr lang="sk-SK" dirty="0" err="1">
                <a:latin typeface="BankGothic Md BT" panose="020B0807020203060204" pitchFamily="34" charset="0"/>
              </a:rPr>
              <a:t>4x4</a:t>
            </a:r>
            <a:r>
              <a:rPr lang="sk-SK" dirty="0">
                <a:latin typeface="BankGothic Md BT" panose="020B0807020203060204" pitchFamily="34" charset="0"/>
              </a:rPr>
              <a:t> s výkyvnými </a:t>
            </a:r>
            <a:r>
              <a:rPr lang="sk-SK" dirty="0" err="1">
                <a:latin typeface="BankGothic Md BT" panose="020B0807020203060204" pitchFamily="34" charset="0"/>
              </a:rPr>
              <a:t>polnápravmi</a:t>
            </a:r>
            <a:r>
              <a:rPr lang="sk-SK" dirty="0">
                <a:latin typeface="BankGothic Md BT" panose="020B0807020203060204" pitchFamily="34" charset="0"/>
              </a:rPr>
              <a:t>, kabína typu </a:t>
            </a:r>
            <a:r>
              <a:rPr lang="sk-SK" dirty="0" err="1">
                <a:latin typeface="BankGothic Md BT" panose="020B0807020203060204" pitchFamily="34" charset="0"/>
              </a:rPr>
              <a:t>FORCE</a:t>
            </a:r>
            <a:r>
              <a:rPr lang="sk-SK" dirty="0">
                <a:latin typeface="BankGothic Md BT" panose="020B0807020203060204" pitchFamily="34" charset="0"/>
              </a:rPr>
              <a:t>, kapota typu </a:t>
            </a:r>
            <a:r>
              <a:rPr lang="sk-SK" dirty="0" err="1">
                <a:latin typeface="BankGothic Md BT" panose="020B0807020203060204" pitchFamily="34" charset="0"/>
              </a:rPr>
              <a:t>Triton</a:t>
            </a:r>
            <a:r>
              <a:rPr lang="sk-SK" dirty="0">
                <a:latin typeface="BankGothic Md BT" panose="020B0807020203060204" pitchFamily="34" charset="0"/>
              </a:rPr>
              <a:t>, motor </a:t>
            </a:r>
            <a:r>
              <a:rPr lang="sk-SK" dirty="0" err="1">
                <a:latin typeface="BankGothic Md BT" panose="020B0807020203060204" pitchFamily="34" charset="0"/>
              </a:rPr>
              <a:t>T3D</a:t>
            </a:r>
            <a:r>
              <a:rPr lang="sk-SK" dirty="0">
                <a:latin typeface="BankGothic Md BT" panose="020B0807020203060204" pitchFamily="34" charset="0"/>
              </a:rPr>
              <a:t>-928 </a:t>
            </a:r>
            <a:r>
              <a:rPr lang="sk-SK" dirty="0" err="1">
                <a:latin typeface="BankGothic Md BT" panose="020B0807020203060204" pitchFamily="34" charset="0"/>
              </a:rPr>
              <a:t>V8</a:t>
            </a:r>
            <a:endParaRPr lang="sk-SK" dirty="0">
              <a:latin typeface="BankGothic Md BT" panose="020B0807020203060204" pitchFamily="34" charset="0"/>
            </a:endParaRPr>
          </a:p>
          <a:p>
            <a:r>
              <a:rPr lang="sk-SK">
                <a:latin typeface="BankGothic Md BT" panose="020B0807020203060204" pitchFamily="34" charset="0"/>
              </a:rPr>
              <a:t>Skica profilu</a:t>
            </a:r>
            <a:endParaRPr lang="sk-SK" dirty="0">
              <a:latin typeface="BankGothic Md BT" panose="020B080702020306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CD5D43-E9B3-B9FA-BF13-AFD6E4AF6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62676"/>
            <a:ext cx="4870784" cy="1948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94A0544-A42D-672D-735E-4FC378B5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659" y="3714628"/>
            <a:ext cx="4870785" cy="2430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485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CCB7B-8A6C-2DD6-91F3-A49D9374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B31EE-12D4-61EE-397D-18BEAFE1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Modelovanie – pneumatiky a disky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039BCDF-4AEA-5D41-EB95-6D11CC439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Najviac časovo náročné, </a:t>
            </a:r>
            <a:r>
              <a:rPr lang="sk-SK" dirty="0" err="1">
                <a:latin typeface="BankGothic Md BT" panose="020B0807020203060204" pitchFamily="34" charset="0"/>
              </a:rPr>
              <a:t>nazložitejšie</a:t>
            </a:r>
            <a:r>
              <a:rPr lang="sk-SK" dirty="0">
                <a:latin typeface="BankGothic Md BT" panose="020B0807020203060204" pitchFamily="34" charset="0"/>
              </a:rPr>
              <a:t> – dezén</a:t>
            </a:r>
          </a:p>
          <a:p>
            <a:r>
              <a:rPr lang="sk-SK" dirty="0">
                <a:latin typeface="BankGothic Md BT" panose="020B0807020203060204" pitchFamily="34" charset="0"/>
              </a:rPr>
              <a:t>Dodržané rozmery – 14.00 </a:t>
            </a:r>
            <a:r>
              <a:rPr lang="sk-SK" dirty="0" err="1">
                <a:latin typeface="BankGothic Md BT" panose="020B0807020203060204" pitchFamily="34" charset="0"/>
              </a:rPr>
              <a:t>R22.5</a:t>
            </a:r>
            <a:endParaRPr lang="sk-SK" dirty="0">
              <a:latin typeface="BankGothic Md BT" panose="020B0807020203060204" pitchFamily="34" charset="0"/>
            </a:endParaRPr>
          </a:p>
          <a:p>
            <a:r>
              <a:rPr lang="sk-SK" dirty="0">
                <a:latin typeface="BankGothic Md BT" panose="020B0807020203060204" pitchFamily="34" charset="0"/>
              </a:rPr>
              <a:t>Špeciálny dvojdielny disk</a:t>
            </a:r>
          </a:p>
          <a:p>
            <a:r>
              <a:rPr lang="sk-SK" dirty="0">
                <a:latin typeface="BankGothic Md BT" panose="020B0807020203060204" pitchFamily="34" charset="0"/>
              </a:rPr>
              <a:t>Realistický dezén</a:t>
            </a:r>
          </a:p>
          <a:p>
            <a:endParaRPr lang="sk-SK" dirty="0">
              <a:latin typeface="BankGothic Md BT" panose="020B0807020203060204" pitchFamily="34" charset="0"/>
            </a:endParaRPr>
          </a:p>
          <a:p>
            <a:endParaRPr lang="sk-SK" dirty="0">
              <a:latin typeface="BankGothic Md BT" panose="020B0807020203060204" pitchFamily="34" charset="0"/>
            </a:endParaRPr>
          </a:p>
          <a:p>
            <a:endParaRPr lang="sk-SK" dirty="0">
              <a:latin typeface="BankGothic Md BT" panose="020B08070202030602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DF828A0-5EF0-990E-6068-CADFCCE3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940" y="2322071"/>
            <a:ext cx="3842703" cy="4090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5C9E540-FFFD-E32B-DE28-863779ECB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580" y="3204652"/>
            <a:ext cx="2817218" cy="3208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2318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9BD1A-718D-9F67-619F-44B50912A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25D63-D322-6A5D-9895-68BECE02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Modelovanie – podvozok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61BE48F-A760-8DD9-2A59-E79D26D53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446042" cy="3778006"/>
          </a:xfrm>
        </p:spPr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Zjednodušený podvozok Tatra </a:t>
            </a:r>
            <a:r>
              <a:rPr lang="sk-SK" dirty="0" err="1">
                <a:latin typeface="BankGothic Md BT" panose="020B0807020203060204" pitchFamily="34" charset="0"/>
              </a:rPr>
              <a:t>4x4</a:t>
            </a:r>
            <a:r>
              <a:rPr lang="sk-SK" dirty="0">
                <a:latin typeface="BankGothic Md BT" panose="020B0807020203060204" pitchFamily="34" charset="0"/>
              </a:rPr>
              <a:t> – vybraný kvôli výborným schopnostiam v náročnom teréne</a:t>
            </a:r>
          </a:p>
          <a:p>
            <a:r>
              <a:rPr lang="sk-SK" dirty="0">
                <a:latin typeface="BankGothic Md BT" panose="020B0807020203060204" pitchFamily="34" charset="0"/>
              </a:rPr>
              <a:t>Pohyblivé komponenty – výkyvné </a:t>
            </a:r>
            <a:r>
              <a:rPr lang="sk-SK" dirty="0" err="1">
                <a:latin typeface="BankGothic Md BT" panose="020B0807020203060204" pitchFamily="34" charset="0"/>
              </a:rPr>
              <a:t>polnápravy</a:t>
            </a:r>
            <a:r>
              <a:rPr lang="sk-SK" dirty="0">
                <a:latin typeface="BankGothic Md BT" panose="020B0807020203060204" pitchFamily="34" charset="0"/>
              </a:rPr>
              <a:t>, riadenie</a:t>
            </a:r>
          </a:p>
          <a:p>
            <a:r>
              <a:rPr lang="sk-SK" dirty="0">
                <a:latin typeface="BankGothic Md BT" panose="020B0807020203060204" pitchFamily="34" charset="0"/>
              </a:rPr>
              <a:t>Rázvor 4500 mm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FCB27B6-3DDD-C131-DA39-D46BA6E67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21" y="3072869"/>
            <a:ext cx="6675521" cy="3595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64A2531-0C35-B224-5E0E-258938241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34290"/>
            <a:ext cx="4479758" cy="29342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83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FDB1-B86B-5385-E300-FE99B5249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F65E5-DCB9-DA4B-B545-7DE58545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Modelovanie – motor s prevodovkou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E523784C-AB14-3267-5704-1684D50B1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16" y="3714628"/>
            <a:ext cx="4013608" cy="3010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9F5ACD7-A55C-A36B-D829-EB83ADBF87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2"/>
          <a:stretch/>
        </p:blipFill>
        <p:spPr>
          <a:xfrm flipH="1">
            <a:off x="7256738" y="685800"/>
            <a:ext cx="4478062" cy="59795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850AC44-90BA-D6AE-669B-F9AC30C8E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Model motoru </a:t>
            </a:r>
            <a:r>
              <a:rPr lang="sk-SK" dirty="0" err="1">
                <a:latin typeface="BankGothic Md BT" panose="020B0807020203060204" pitchFamily="34" charset="0"/>
              </a:rPr>
              <a:t>T3D</a:t>
            </a:r>
            <a:r>
              <a:rPr lang="sk-SK" dirty="0">
                <a:latin typeface="BankGothic Md BT" panose="020B0807020203060204" pitchFamily="34" charset="0"/>
              </a:rPr>
              <a:t>-928 </a:t>
            </a:r>
            <a:r>
              <a:rPr lang="sk-SK" dirty="0" err="1">
                <a:latin typeface="BankGothic Md BT" panose="020B0807020203060204" pitchFamily="34" charset="0"/>
              </a:rPr>
              <a:t>V8</a:t>
            </a:r>
            <a:r>
              <a:rPr lang="sk-SK" dirty="0">
                <a:latin typeface="BankGothic Md BT" panose="020B0807020203060204" pitchFamily="34" charset="0"/>
              </a:rPr>
              <a:t>, základný </a:t>
            </a:r>
            <a:r>
              <a:rPr lang="sk-SK" dirty="0">
                <a:solidFill>
                  <a:schemeClr val="tx1"/>
                </a:solidFill>
                <a:latin typeface="BankGothic Md BT" panose="020B0807020203060204" pitchFamily="34" charset="0"/>
              </a:rPr>
              <a:t>model prevodovky</a:t>
            </a:r>
          </a:p>
          <a:p>
            <a:r>
              <a:rPr lang="sk-SK" dirty="0">
                <a:latin typeface="BankGothic Md BT" panose="020B0807020203060204" pitchFamily="34" charset="0"/>
              </a:rPr>
              <a:t>Vybraný na základe </a:t>
            </a:r>
            <a:r>
              <a:rPr lang="sk-SK" dirty="0" err="1">
                <a:latin typeface="BankGothic Md BT" panose="020B0807020203060204" pitchFamily="34" charset="0"/>
              </a:rPr>
              <a:t>spolahlivosti</a:t>
            </a:r>
            <a:r>
              <a:rPr lang="sk-SK" dirty="0">
                <a:latin typeface="BankGothic Md BT" panose="020B0807020203060204" pitchFamily="34" charset="0"/>
              </a:rPr>
              <a:t>, </a:t>
            </a:r>
            <a:r>
              <a:rPr lang="sk-SK" dirty="0">
                <a:solidFill>
                  <a:schemeClr val="tx1"/>
                </a:solidFill>
                <a:latin typeface="BankGothic Md BT" panose="020B0807020203060204" pitchFamily="34" charset="0"/>
              </a:rPr>
              <a:t>jednoduchej údržbe </a:t>
            </a:r>
            <a:r>
              <a:rPr lang="sk-SK" dirty="0">
                <a:latin typeface="BankGothic Md BT" panose="020B0807020203060204" pitchFamily="34" charset="0"/>
              </a:rPr>
              <a:t>a lepšiemu chladeniu do púštnych </a:t>
            </a:r>
            <a:r>
              <a:rPr lang="sk-SK" dirty="0">
                <a:solidFill>
                  <a:schemeClr val="tx1"/>
                </a:solidFill>
                <a:latin typeface="BankGothic Md BT" panose="020B0807020203060204" pitchFamily="34" charset="0"/>
              </a:rPr>
              <a:t>podmienok</a:t>
            </a:r>
          </a:p>
          <a:p>
            <a:r>
              <a:rPr lang="sk-SK" dirty="0">
                <a:latin typeface="BankGothic Md BT" panose="020B0807020203060204" pitchFamily="34" charset="0"/>
              </a:rPr>
              <a:t>Zdvihový objem skutočného motora </a:t>
            </a:r>
            <a:r>
              <a:rPr lang="sk-SK" dirty="0">
                <a:solidFill>
                  <a:schemeClr val="tx1"/>
                </a:solidFill>
                <a:latin typeface="BankGothic Md BT" panose="020B0807020203060204" pitchFamily="34" charset="0"/>
              </a:rPr>
              <a:t>12.7 L, výkon </a:t>
            </a:r>
            <a:r>
              <a:rPr lang="sk-SK" dirty="0">
                <a:latin typeface="BankGothic Md BT" panose="020B0807020203060204" pitchFamily="34" charset="0"/>
              </a:rPr>
              <a:t>okolo 810 kW, krútiaci moment </a:t>
            </a:r>
            <a:r>
              <a:rPr lang="sk-SK" dirty="0">
                <a:solidFill>
                  <a:schemeClr val="tx1"/>
                </a:solidFill>
                <a:latin typeface="BankGothic Md BT" panose="020B0807020203060204" pitchFamily="34" charset="0"/>
              </a:rPr>
              <a:t>4500 Nm</a:t>
            </a:r>
          </a:p>
        </p:txBody>
      </p:sp>
    </p:spTree>
    <p:extLst>
      <p:ext uri="{BB962C8B-B14F-4D97-AF65-F5344CB8AC3E}">
        <p14:creationId xmlns:p14="http://schemas.microsoft.com/office/powerpoint/2010/main" val="361248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AD11F-5E55-E4F9-4424-231A34A05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1E450-4072-AD4E-A5D1-E1843A3F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Modelovanie – kabína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539CBEB-FC11-C688-BD4F-7E0485A56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Po pneumatikách druhá najnáročnejšia na modelovanie</a:t>
            </a:r>
          </a:p>
          <a:p>
            <a:r>
              <a:rPr lang="sk-SK" dirty="0">
                <a:latin typeface="BankGothic Md BT" panose="020B0807020203060204" pitchFamily="34" charset="0"/>
              </a:rPr>
              <a:t>Kabína typu </a:t>
            </a:r>
            <a:r>
              <a:rPr lang="sk-SK" dirty="0" err="1">
                <a:latin typeface="BankGothic Md BT" panose="020B0807020203060204" pitchFamily="34" charset="0"/>
              </a:rPr>
              <a:t>FORCE</a:t>
            </a:r>
            <a:r>
              <a:rPr lang="sk-SK" dirty="0">
                <a:latin typeface="BankGothic Md BT" panose="020B0807020203060204" pitchFamily="34" charset="0"/>
              </a:rPr>
              <a:t> s priestorom pre 3-člennú posádku – vodič, navigátor, mechanik</a:t>
            </a:r>
          </a:p>
          <a:p>
            <a:r>
              <a:rPr lang="sk-SK" dirty="0">
                <a:latin typeface="BankGothic Md BT" panose="020B0807020203060204" pitchFamily="34" charset="0"/>
              </a:rPr>
              <a:t>Športové sedadlá, dodatočné svetlá, </a:t>
            </a:r>
            <a:r>
              <a:rPr lang="sk-SK" dirty="0" err="1">
                <a:latin typeface="BankGothic Md BT" panose="020B0807020203060204" pitchFamily="34" charset="0"/>
              </a:rPr>
              <a:t>odklopitelná</a:t>
            </a:r>
            <a:r>
              <a:rPr lang="sk-SK" dirty="0">
                <a:latin typeface="BankGothic Md BT" panose="020B0807020203060204" pitchFamily="34" charset="0"/>
              </a:rPr>
              <a:t>, dva držiaky pre </a:t>
            </a:r>
            <a:r>
              <a:rPr lang="sk-SK" dirty="0" err="1">
                <a:latin typeface="BankGothic Md BT" panose="020B0807020203060204" pitchFamily="34" charset="0"/>
              </a:rPr>
              <a:t>roadbooky</a:t>
            </a:r>
            <a:endParaRPr lang="sk-SK" dirty="0">
              <a:latin typeface="BankGothic Md BT" panose="020B080702020306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F600540-088E-1898-BBC6-542CD009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097" y="3765884"/>
            <a:ext cx="4431850" cy="25756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F3C8C56-E2A6-AC76-387B-F5F10EFF2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20" y="3765884"/>
            <a:ext cx="2863837" cy="26085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4C2B8CC-8D53-A25F-D8CD-E08AFC1F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37" y="3765884"/>
            <a:ext cx="4121580" cy="2772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53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B3CC0-AAE2-09A5-5B3F-A987F79F1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57986-9355-A206-85D8-93DF9F51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Modelovanie – kapota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5CABA8-688A-4EFB-0EFC-FFEACBF5B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BankGothic Md BT" panose="020B0807020203060204" pitchFamily="34" charset="0"/>
              </a:rPr>
              <a:t>Modifikovaná kapota prevzatá z typu </a:t>
            </a:r>
            <a:r>
              <a:rPr lang="sk-SK" dirty="0" err="1">
                <a:latin typeface="BankGothic Md BT" panose="020B0807020203060204" pitchFamily="34" charset="0"/>
              </a:rPr>
              <a:t>Triton</a:t>
            </a:r>
            <a:endParaRPr lang="sk-SK" dirty="0">
              <a:latin typeface="BankGothic Md BT" panose="020B0807020203060204" pitchFamily="34" charset="0"/>
            </a:endParaRPr>
          </a:p>
          <a:p>
            <a:r>
              <a:rPr lang="sk-SK" dirty="0" err="1">
                <a:latin typeface="BankGothic Md BT" panose="020B0807020203060204" pitchFamily="34" charset="0"/>
              </a:rPr>
              <a:t>Odklopitelná</a:t>
            </a:r>
            <a:r>
              <a:rPr lang="sk-SK" dirty="0">
                <a:latin typeface="BankGothic Md BT" panose="020B0807020203060204" pitchFamily="34" charset="0"/>
              </a:rPr>
              <a:t>, moderný dizajn, s integrovanými svetlami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9B56DF0-33AC-B057-D3FE-77FA8E6DE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52" y="2705006"/>
            <a:ext cx="7668126" cy="3237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32043E7-4DE4-96BF-193E-5794FCE7C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5006"/>
            <a:ext cx="3621922" cy="3136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110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Šablóna zvislého lexikónového návrhu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tx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246975_TF03460611" id="{9A0C5D3D-77DE-4827-9744-F96DCFE98775}" vid="{07363159-B4ED-4AF2-A095-31FF68D28FC9}"/>
    </a:ext>
  </a:extLst>
</a:theme>
</file>

<file path=ppt/theme/theme2.xml><?xml version="1.0" encoding="utf-8"?>
<a:theme xmlns:a="http://schemas.openxmlformats.org/drawingml/2006/main" name="Motív balíka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BEBB951-DE64-4CB8-9E1C-184A357AD7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EEE0F9-7BC9-4998-8617-7CC115AD9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1BD8E5-A18E-435C-B431-90A6B59F4B6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Snímky so zvislým lexikónovým návrhom</Template>
  <TotalTime>211</TotalTime>
  <Words>336</Words>
  <Application>Microsoft Office PowerPoint</Application>
  <PresentationFormat>Širokouhlá</PresentationFormat>
  <Paragraphs>49</Paragraphs>
  <Slides>12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Arial</vt:lpstr>
      <vt:lpstr>BankGothic Md BT</vt:lpstr>
      <vt:lpstr>Calibri</vt:lpstr>
      <vt:lpstr>Šablóna zvislého lexikónového návrhu</vt:lpstr>
      <vt:lpstr>Model prototypu pretekového nákladného vozidla </vt:lpstr>
      <vt:lpstr>Ako to prebiehalo</vt:lpstr>
      <vt:lpstr>Prvý nápad, výber základu pre prototyp </vt:lpstr>
      <vt:lpstr>Skice, dizajn</vt:lpstr>
      <vt:lpstr>Modelovanie – pneumatiky a disky</vt:lpstr>
      <vt:lpstr>Modelovanie – podvozok</vt:lpstr>
      <vt:lpstr>Modelovanie – motor s prevodovkou</vt:lpstr>
      <vt:lpstr>Modelovanie – kabína</vt:lpstr>
      <vt:lpstr>Modelovanie – kapota </vt:lpstr>
      <vt:lpstr>Modelovanie - nadstavba</vt:lpstr>
      <vt:lpstr>Výsledok</vt:lpstr>
      <vt:lpstr>Vážim si váš záujem o túto prezentáciu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Sutto</dc:creator>
  <cp:lastModifiedBy>Adam Sutto</cp:lastModifiedBy>
  <cp:revision>5</cp:revision>
  <dcterms:created xsi:type="dcterms:W3CDTF">2025-03-15T10:48:18Z</dcterms:created>
  <dcterms:modified xsi:type="dcterms:W3CDTF">2025-03-17T18:29:15Z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